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5505" r:id="rId2"/>
  </p:sldMasterIdLst>
  <p:notesMasterIdLst>
    <p:notesMasterId r:id="rId5"/>
  </p:notesMasterIdLst>
  <p:handoutMasterIdLst>
    <p:handoutMasterId r:id="rId6"/>
  </p:handoutMasterIdLst>
  <p:sldIdLst>
    <p:sldId id="2954" r:id="rId3"/>
    <p:sldId id="2147376650" r:id="rId4"/>
  </p:sldIdLst>
  <p:sldSz cx="9144000" cy="6858000" type="screen4x3"/>
  <p:notesSz cx="7099300" cy="10234613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63">
          <p15:clr>
            <a:srgbClr val="A4A3A4"/>
          </p15:clr>
        </p15:guide>
        <p15:guide id="2" pos="5759">
          <p15:clr>
            <a:srgbClr val="A4A3A4"/>
          </p15:clr>
        </p15:guide>
        <p15:guide id="3" pos="13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A00"/>
    <a:srgbClr val="0000FF"/>
    <a:srgbClr val="F5C144"/>
    <a:srgbClr val="E2C200"/>
    <a:srgbClr val="99CC00"/>
    <a:srgbClr val="FFFFFF"/>
    <a:srgbClr val="606060"/>
    <a:srgbClr val="FF3300"/>
    <a:srgbClr val="B2B2B2"/>
    <a:srgbClr val="977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175" autoAdjust="0"/>
    <p:restoredTop sz="94584" autoAdjust="0"/>
  </p:normalViewPr>
  <p:slideViewPr>
    <p:cSldViewPr snapToGrid="0" snapToObjects="1">
      <p:cViewPr varScale="1">
        <p:scale>
          <a:sx n="48" d="100"/>
          <a:sy n="48" d="100"/>
        </p:scale>
        <p:origin x="1668" y="24"/>
      </p:cViewPr>
      <p:guideLst>
        <p:guide orient="horz" pos="463"/>
        <p:guide pos="5759"/>
        <p:guide pos="13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706" y="-11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1" tIns="49492" rIns="98981" bIns="49492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defRPr sz="1300" b="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1" tIns="49492" rIns="98981" bIns="49492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defRPr sz="1300" b="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1" tIns="49492" rIns="98981" bIns="49492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defRPr sz="1300" b="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1" tIns="49492" rIns="98981" bIns="49492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defRPr sz="1300" b="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D02BF08-CF79-442D-8039-9F325C01BD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528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1" tIns="49492" rIns="98981" bIns="49492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defRPr sz="1300" b="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1" tIns="49492" rIns="98981" bIns="49492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defRPr sz="1300" b="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1" tIns="49492" rIns="98981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1" tIns="49492" rIns="98981" bIns="49492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defRPr sz="1300" b="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1" tIns="49492" rIns="98981" bIns="49492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defRPr sz="1300" b="0">
                <a:latin typeface="Times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64DB6B1-3542-4D4F-9AAF-766C1F2808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563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2424113" y="1281113"/>
            <a:ext cx="4295775" cy="4295775"/>
            <a:chOff x="1527" y="807"/>
            <a:chExt cx="2706" cy="2706"/>
          </a:xfrm>
        </p:grpSpPr>
        <p:sp>
          <p:nvSpPr>
            <p:cNvPr id="5" name="Oval 3"/>
            <p:cNvSpPr>
              <a:spLocks noChangeArrowheads="1"/>
            </p:cNvSpPr>
            <p:nvPr userDrawn="1"/>
          </p:nvSpPr>
          <p:spPr bwMode="auto">
            <a:xfrm>
              <a:off x="1527" y="807"/>
              <a:ext cx="2706" cy="270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it-IT" b="0"/>
            </a:p>
          </p:txBody>
        </p:sp>
        <p:sp>
          <p:nvSpPr>
            <p:cNvPr id="6" name="Oval 4"/>
            <p:cNvSpPr>
              <a:spLocks noChangeArrowheads="1"/>
            </p:cNvSpPr>
            <p:nvPr userDrawn="1"/>
          </p:nvSpPr>
          <p:spPr bwMode="auto">
            <a:xfrm>
              <a:off x="2062" y="1342"/>
              <a:ext cx="1636" cy="1636"/>
            </a:xfrm>
            <a:prstGeom prst="ellipse">
              <a:avLst/>
            </a:prstGeom>
            <a:solidFill>
              <a:srgbClr val="AEDA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it-IT" b="0"/>
            </a:p>
          </p:txBody>
        </p:sp>
      </p:grpSp>
      <p:pic>
        <p:nvPicPr>
          <p:cNvPr id="7" name="Picture 7" descr="fondo1"/>
          <p:cNvPicPr>
            <a:picLocks noChangeAspect="1" noChangeArrowheads="1"/>
          </p:cNvPicPr>
          <p:nvPr userDrawn="1"/>
        </p:nvPicPr>
        <p:blipFill>
          <a:blip r:embed="rId2" cstate="print"/>
          <a:srcRect l="45464" t="3667" r="27153" b="92828"/>
          <a:stretch>
            <a:fillRect/>
          </a:stretch>
        </p:blipFill>
        <p:spPr bwMode="auto">
          <a:xfrm>
            <a:off x="6780213" y="401638"/>
            <a:ext cx="2070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91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81050" y="2590800"/>
            <a:ext cx="8154988" cy="1600200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2609158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88988" y="3541713"/>
            <a:ext cx="814705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latin typeface="Verdana" pitchFamily="34" charset="0"/>
              </a:defRPr>
            </a:lvl1pPr>
          </a:lstStyle>
          <a:p>
            <a:r>
              <a:rPr lang="it-IT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45163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45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B36DF8-C1EC-D215-8DF4-C0C6AC292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425737F-4C9D-1A73-1F0A-B2982B9ED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3562F8-EC38-F220-1280-84CD4CC9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DF3A4B-214D-4E19-8ACC-4190DFCDABDF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A72C3C-6610-1FE9-D980-7D147150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90A088-4E4C-C284-5CDB-786E5081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F7DBB-D85F-4678-B239-018735C67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61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055DE-21FA-8375-6178-4FF43D93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EB85CB-1096-0D8C-2AED-FC80B48B1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C71DFA-70CB-1383-1500-696F4601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DF3A4B-214D-4E19-8ACC-4190DFCDABDF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144A05-1ACF-3F10-BD99-BF7EDA7A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03C0DD-7010-B532-F97F-19240825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F7DBB-D85F-4678-B239-018735C67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0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35A89-721A-B679-FC42-A1CD71AF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5E8A36-4F06-78B1-20D0-050C94276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B070D8-952E-93ED-E0FC-E6F9C9D3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DF3A4B-214D-4E19-8ACC-4190DFCDABDF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012BFB-DB0D-6076-D59F-BF93738D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CBC300-AE55-763F-52BF-7FAD5947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F7DBB-D85F-4678-B239-018735C67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15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DF3557-AC01-E826-1BB7-A6B1D28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8A2560-6943-0E94-C5E0-F05E39DE0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009E03-98BB-0F55-BB84-372066A2B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3C97AB-D5E3-D5C3-32A7-86F65A55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DF3A4B-214D-4E19-8ACC-4190DFCDABDF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A47E19-948F-4619-05AE-D3AE92B5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42DB6E-D6AA-0841-790B-A493AF05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F7DBB-D85F-4678-B239-018735C67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04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A98C0F-D07A-6889-AE27-1BCA579A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7CB0BA-4F29-8389-602F-19B3DC50E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689836-CEDA-8771-8677-24279B2EC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D827F96-6D25-22DA-0E88-A7E3C58D0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83D30B9-F30E-437C-2216-4FB417E80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50BB612-2314-88AE-B80A-CD7E3682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DF3A4B-214D-4E19-8ACC-4190DFCDABDF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66B5656-AFB6-FFCD-955D-51EF4A7B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C6FF199-1ED0-E3E6-3617-461AA5F1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F7DBB-D85F-4678-B239-018735C67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076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D9978-78D8-D0E3-3FA9-6FAE9CE8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63D07F-D06E-94A7-D459-41147F3C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DF3A4B-214D-4E19-8ACC-4190DFCDABDF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2C536C1-AA3D-019D-64AA-870A444D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40F88F-527D-37E1-6122-F4AA2B36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F7DBB-D85F-4678-B239-018735C67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84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83CBA8-2F73-2EEB-D28E-C2074D87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DF3A4B-214D-4E19-8ACC-4190DFCDABDF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6A5142-22CF-E942-B267-B92396B8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B4FDDE-1A98-CD8E-ED56-F840DE62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F7DBB-D85F-4678-B239-018735C67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54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AC397-5B46-94FA-273F-8E40A79E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59145B-1542-160B-7BEA-D8E77305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61DA3E-D6AF-A759-6FDA-F3B4D29DD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4684A1-6B93-D89C-52D0-771E0D2D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DF3A4B-214D-4E19-8ACC-4190DFCDABDF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047D53-0A85-0F61-73D6-94B7A1A4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B917A2-CF97-85A9-EE48-DEE6C8C9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F7DBB-D85F-4678-B239-018735C67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57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FB0287-72C2-F1FF-2310-C5D0E679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3EB675-33D1-8828-4B39-80787E661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93236C-D0AF-41C4-8729-1195AD63A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2C20AD-0DED-CE9D-0F24-E93F6602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DF3A4B-214D-4E19-8ACC-4190DFCDABDF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64D5D9-47D8-6AF2-5FD9-3B066EFC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74BB3D-44E3-E596-2539-5BBB2342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F7DBB-D85F-4678-B239-018735C67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70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917681-C9DE-2DED-7593-83B9B81D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1A7D96-585D-783C-13DE-249318F51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63D644-7EB7-D2F9-FC6B-F213816C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DF3A4B-214D-4E19-8ACC-4190DFCDABDF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5B9D54-84A8-6B1A-8424-E937338F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3C036D-4DD3-B412-1CF5-1CFD8164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F7DBB-D85F-4678-B239-018735C67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124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2053985-FC8F-D561-194D-E16048363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EC3196-20F7-B771-53C5-2534E64DD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6B55DE-CE99-EF1C-42E2-DC061399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DF3A4B-214D-4E19-8ACC-4190DFCDABDF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400664-5A1E-C3F0-82E0-7B40FF2E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24CDC7-6CBE-1753-D93C-843FA3D1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F7DBB-D85F-4678-B239-018735C67F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07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KANSO.IT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4"/>
          <p:cNvSpPr/>
          <p:nvPr userDrawn="1"/>
        </p:nvSpPr>
        <p:spPr>
          <a:xfrm>
            <a:off x="457200" y="105039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ADD8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33"/>
          <p:cNvSpPr/>
          <p:nvPr userDrawn="1"/>
        </p:nvSpPr>
        <p:spPr>
          <a:xfrm>
            <a:off x="457200" y="6388284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ADD8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32"/>
          <p:cNvSpPr/>
          <p:nvPr userDrawn="1"/>
        </p:nvSpPr>
        <p:spPr>
          <a:xfrm>
            <a:off x="8422869" y="6599071"/>
            <a:ext cx="51714" cy="52114"/>
          </a:xfrm>
          <a:custGeom>
            <a:avLst/>
            <a:gdLst/>
            <a:ahLst/>
            <a:cxnLst/>
            <a:rect l="l" t="t" r="r" b="b"/>
            <a:pathLst>
              <a:path w="51714" h="52017">
                <a:moveTo>
                  <a:pt x="7785" y="6551"/>
                </a:moveTo>
                <a:lnTo>
                  <a:pt x="6151" y="8076"/>
                </a:lnTo>
                <a:lnTo>
                  <a:pt x="239" y="19100"/>
                </a:lnTo>
                <a:lnTo>
                  <a:pt x="0" y="31697"/>
                </a:lnTo>
                <a:lnTo>
                  <a:pt x="2095" y="38606"/>
                </a:lnTo>
                <a:lnTo>
                  <a:pt x="6680" y="44803"/>
                </a:lnTo>
                <a:lnTo>
                  <a:pt x="12827" y="48626"/>
                </a:lnTo>
                <a:lnTo>
                  <a:pt x="18313" y="51941"/>
                </a:lnTo>
                <a:lnTo>
                  <a:pt x="24968" y="52017"/>
                </a:lnTo>
                <a:lnTo>
                  <a:pt x="31140" y="51268"/>
                </a:lnTo>
                <a:lnTo>
                  <a:pt x="36817" y="50163"/>
                </a:lnTo>
                <a:lnTo>
                  <a:pt x="41922" y="46835"/>
                </a:lnTo>
                <a:lnTo>
                  <a:pt x="45745" y="42568"/>
                </a:lnTo>
                <a:lnTo>
                  <a:pt x="48971" y="38339"/>
                </a:lnTo>
                <a:lnTo>
                  <a:pt x="50977" y="33170"/>
                </a:lnTo>
                <a:lnTo>
                  <a:pt x="51714" y="27912"/>
                </a:lnTo>
                <a:lnTo>
                  <a:pt x="51714" y="21982"/>
                </a:lnTo>
                <a:lnTo>
                  <a:pt x="50596" y="18222"/>
                </a:lnTo>
                <a:lnTo>
                  <a:pt x="49403" y="14374"/>
                </a:lnTo>
                <a:lnTo>
                  <a:pt x="47256" y="11047"/>
                </a:lnTo>
                <a:lnTo>
                  <a:pt x="43573" y="5929"/>
                </a:lnTo>
                <a:lnTo>
                  <a:pt x="38150" y="2030"/>
                </a:lnTo>
                <a:lnTo>
                  <a:pt x="32118" y="201"/>
                </a:lnTo>
                <a:lnTo>
                  <a:pt x="31162" y="0"/>
                </a:lnTo>
                <a:lnTo>
                  <a:pt x="18582" y="313"/>
                </a:lnTo>
                <a:lnTo>
                  <a:pt x="7785" y="6551"/>
                </a:lnTo>
                <a:close/>
              </a:path>
            </a:pathLst>
          </a:custGeom>
          <a:solidFill>
            <a:srgbClr val="ADD8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6"/>
          <p:cNvSpPr txBox="1"/>
          <p:nvPr userDrawn="1"/>
        </p:nvSpPr>
        <p:spPr>
          <a:xfrm>
            <a:off x="444535" y="6561509"/>
            <a:ext cx="948836" cy="12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30"/>
              </a:lnSpc>
              <a:spcBef>
                <a:spcPts val="46"/>
              </a:spcBef>
            </a:pPr>
            <a:r>
              <a:rPr sz="800" dirty="0">
                <a:solidFill>
                  <a:srgbClr val="82827F"/>
                </a:solidFill>
                <a:latin typeface="Tahoma"/>
                <a:cs typeface="Tahoma"/>
                <a:hlinkClick r:id="rId14"/>
              </a:rPr>
              <a:t>WW</a:t>
            </a:r>
            <a:r>
              <a:rPr sz="800" spc="-79" dirty="0">
                <a:solidFill>
                  <a:srgbClr val="82827F"/>
                </a:solidFill>
                <a:latin typeface="Tahoma"/>
                <a:cs typeface="Tahoma"/>
                <a:hlinkClick r:id="rId14"/>
              </a:rPr>
              <a:t>W</a:t>
            </a:r>
            <a:r>
              <a:rPr sz="800" dirty="0">
                <a:solidFill>
                  <a:srgbClr val="82827F"/>
                </a:solidFill>
                <a:latin typeface="Tahoma"/>
                <a:cs typeface="Tahoma"/>
                <a:hlinkClick r:id="rId14"/>
              </a:rPr>
              <a:t>.KANS</a:t>
            </a:r>
            <a:r>
              <a:rPr sz="800" spc="-9" dirty="0">
                <a:solidFill>
                  <a:srgbClr val="82827F"/>
                </a:solidFill>
                <a:latin typeface="Tahoma"/>
                <a:cs typeface="Tahoma"/>
                <a:hlinkClick r:id="rId14"/>
              </a:rPr>
              <a:t>O</a:t>
            </a:r>
            <a:r>
              <a:rPr sz="800" dirty="0">
                <a:solidFill>
                  <a:srgbClr val="82827F"/>
                </a:solidFill>
                <a:latin typeface="Tahoma"/>
                <a:cs typeface="Tahoma"/>
                <a:hlinkClick r:id="rId14"/>
              </a:rPr>
              <a:t>.IT</a:t>
            </a:r>
            <a:endParaRPr sz="8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12" name="Picture 2" descr="D:\Downloads\logo_trasp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43289" y="6516926"/>
            <a:ext cx="1057422" cy="216401"/>
          </a:xfrm>
          <a:prstGeom prst="rect">
            <a:avLst/>
          </a:prstGeom>
          <a:noFill/>
        </p:spPr>
      </p:pic>
      <p:sp>
        <p:nvSpPr>
          <p:cNvPr id="13" name="Segnaposto numero diapositiva 18"/>
          <p:cNvSpPr>
            <a:spLocks noGrp="1"/>
          </p:cNvSpPr>
          <p:nvPr>
            <p:ph type="sldNum" sz="quarter" idx="4"/>
          </p:nvPr>
        </p:nvSpPr>
        <p:spPr>
          <a:xfrm>
            <a:off x="8458200" y="6431761"/>
            <a:ext cx="533400" cy="364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48D4E5F5-7DE7-4083-A9BA-433140AB68A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5257800" y="6444485"/>
            <a:ext cx="2895600" cy="364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4" r:id="rId1"/>
    <p:sldLayoutId id="2147485493" r:id="rId2"/>
    <p:sldLayoutId id="2147485494" r:id="rId3"/>
    <p:sldLayoutId id="2147485495" r:id="rId4"/>
    <p:sldLayoutId id="2147485496" r:id="rId5"/>
    <p:sldLayoutId id="2147485497" r:id="rId6"/>
    <p:sldLayoutId id="2147485498" r:id="rId7"/>
    <p:sldLayoutId id="2147485499" r:id="rId8"/>
    <p:sldLayoutId id="2147485500" r:id="rId9"/>
    <p:sldLayoutId id="2147485501" r:id="rId10"/>
    <p:sldLayoutId id="2147485502" r:id="rId11"/>
    <p:sldLayoutId id="214748550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92088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2800">
          <a:solidFill>
            <a:schemeClr val="tx1"/>
          </a:solidFill>
          <a:latin typeface="+mn-lt"/>
        </a:defRPr>
      </a:lvl2pPr>
      <a:lvl3pPr marL="765175" indent="-192088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970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1161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733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30305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877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9449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97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  <p:sldLayoutId id="2147485511" r:id="rId6"/>
    <p:sldLayoutId id="2147485512" r:id="rId7"/>
    <p:sldLayoutId id="2147485513" r:id="rId8"/>
    <p:sldLayoutId id="2147485514" r:id="rId9"/>
    <p:sldLayoutId id="2147485515" r:id="rId10"/>
    <p:sldLayoutId id="21474855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sellaDiTesto 2"/>
          <p:cNvSpPr txBox="1">
            <a:spLocks noChangeArrowheads="1"/>
          </p:cNvSpPr>
          <p:nvPr/>
        </p:nvSpPr>
        <p:spPr bwMode="auto">
          <a:xfrm>
            <a:off x="485779" y="398233"/>
            <a:ext cx="6288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it-IT" sz="2000" dirty="0"/>
              <a:t>La rilevanza di una nota a piè pagina … </a:t>
            </a:r>
            <a:br>
              <a:rPr lang="it-IT" sz="2000" dirty="0"/>
            </a:br>
            <a:r>
              <a:rPr lang="it-IT" sz="2000" dirty="0"/>
              <a:t>non presente nella digitalizzazione dell’archivio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2160DF-A998-3332-B6A7-52D074EF716F}"/>
              </a:ext>
            </a:extLst>
          </p:cNvPr>
          <p:cNvSpPr txBox="1"/>
          <p:nvPr/>
        </p:nvSpPr>
        <p:spPr>
          <a:xfrm>
            <a:off x="449270" y="5326988"/>
            <a:ext cx="79479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dirty="0"/>
              <a:t>La riflessione (apparentemente) </a:t>
            </a:r>
            <a:r>
              <a:rPr lang="it-IT" sz="1600" dirty="0">
                <a:solidFill>
                  <a:srgbClr val="FF0000"/>
                </a:solidFill>
              </a:rPr>
              <a:t>neutra</a:t>
            </a:r>
            <a:r>
              <a:rPr lang="it-IT" sz="1600" b="0" dirty="0"/>
              <a:t> del gesuita p. Angelo Macchi </a:t>
            </a:r>
            <a:r>
              <a:rPr lang="it-IT" sz="1600" b="0" dirty="0" err="1"/>
              <a:t>sj</a:t>
            </a:r>
            <a:r>
              <a:rPr lang="it-IT" b="0" dirty="0"/>
              <a:t> nell’a</a:t>
            </a:r>
            <a:r>
              <a:rPr lang="it-IT" sz="1600" b="0" dirty="0"/>
              <a:t>rticolo </a:t>
            </a:r>
            <a:r>
              <a:rPr lang="it-IT" sz="1600" i="1" dirty="0"/>
              <a:t>Il XXXIII Congresso del PSI</a:t>
            </a:r>
            <a:r>
              <a:rPr lang="it-IT" sz="1600" b="0" dirty="0"/>
              <a:t> (Aggiornamenti sociali, marzo 1959) su Luigi Granelli e l’"apertura" al PSI. Per questa posizione, Granelli era </a:t>
            </a:r>
            <a:r>
              <a:rPr lang="it-IT" b="0" dirty="0"/>
              <a:t>stato attaccato dalle gerarchie ecclesiastiche milanesi.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6E47FB-49E2-0252-ED25-72AA9C9C7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9" y="1588658"/>
            <a:ext cx="8224122" cy="2627742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79A3C2F2-CFB0-42ED-BCE1-F2FB3281DB6E}"/>
              </a:ext>
            </a:extLst>
          </p:cNvPr>
          <p:cNvGrpSpPr/>
          <p:nvPr/>
        </p:nvGrpSpPr>
        <p:grpSpPr>
          <a:xfrm>
            <a:off x="3473854" y="4738672"/>
            <a:ext cx="1898759" cy="238765"/>
            <a:chOff x="5100886" y="417667"/>
            <a:chExt cx="999139" cy="238765"/>
          </a:xfrm>
        </p:grpSpPr>
        <p:cxnSp>
          <p:nvCxnSpPr>
            <p:cNvPr id="8" name="Connettore diritto 45">
              <a:extLst>
                <a:ext uri="{FF2B5EF4-FFF2-40B4-BE49-F238E27FC236}">
                  <a16:creationId xmlns:a16="http://schemas.microsoft.com/office/drawing/2014/main" id="{38B91802-C489-83F4-9396-7E2C09B91A82}"/>
                </a:ext>
              </a:extLst>
            </p:cNvPr>
            <p:cNvCxnSpPr/>
            <p:nvPr/>
          </p:nvCxnSpPr>
          <p:spPr bwMode="auto">
            <a:xfrm>
              <a:off x="5100886" y="417667"/>
              <a:ext cx="500937" cy="235214"/>
            </a:xfrm>
            <a:prstGeom prst="line">
              <a:avLst/>
            </a:prstGeom>
            <a:noFill/>
            <a:ln w="28575" cap="flat" cmpd="sng" algn="ctr">
              <a:solidFill>
                <a:srgbClr val="ADD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nettore diritto 46">
              <a:extLst>
                <a:ext uri="{FF2B5EF4-FFF2-40B4-BE49-F238E27FC236}">
                  <a16:creationId xmlns:a16="http://schemas.microsoft.com/office/drawing/2014/main" id="{FEB7AB45-B38C-EA8F-B33E-13B652D6AC4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99088" y="421218"/>
              <a:ext cx="500937" cy="235214"/>
            </a:xfrm>
            <a:prstGeom prst="line">
              <a:avLst/>
            </a:prstGeom>
            <a:noFill/>
            <a:ln w="28575" cap="flat" cmpd="sng" algn="ctr">
              <a:solidFill>
                <a:srgbClr val="ADD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4522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sellaDiTesto 2"/>
          <p:cNvSpPr txBox="1">
            <a:spLocks noChangeArrowheads="1"/>
          </p:cNvSpPr>
          <p:nvPr/>
        </p:nvSpPr>
        <p:spPr bwMode="auto">
          <a:xfrm>
            <a:off x="485779" y="398233"/>
            <a:ext cx="6288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it-IT" sz="2000" dirty="0"/>
              <a:t>La rilevanza di una nota a piè pagina … </a:t>
            </a:r>
            <a:br>
              <a:rPr lang="it-IT" sz="2000" dirty="0"/>
            </a:br>
            <a:r>
              <a:rPr lang="it-IT" sz="2000" dirty="0"/>
              <a:t>non presente nella digitalizzazione dell’archivio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3CC3D3D-0A0D-FF03-E834-87E5CD55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8" y="1303758"/>
            <a:ext cx="5623473" cy="500783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2160DF-A998-3332-B6A7-52D074EF716F}"/>
              </a:ext>
            </a:extLst>
          </p:cNvPr>
          <p:cNvSpPr txBox="1"/>
          <p:nvPr/>
        </p:nvSpPr>
        <p:spPr>
          <a:xfrm>
            <a:off x="6204940" y="3534339"/>
            <a:ext cx="268804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dirty="0"/>
              <a:t>Nella nota 39 il gesuita p. Angelo Macchi </a:t>
            </a:r>
            <a:r>
              <a:rPr lang="it-IT" sz="1600" b="0" dirty="0" err="1"/>
              <a:t>sj</a:t>
            </a:r>
            <a:r>
              <a:rPr lang="it-IT" sz="1600" b="0" dirty="0"/>
              <a:t>, autore del articolo </a:t>
            </a:r>
            <a:r>
              <a:rPr lang="it-IT" sz="1600" i="1" dirty="0"/>
              <a:t>Il XXXIII Congresso del PSI</a:t>
            </a:r>
            <a:r>
              <a:rPr lang="it-IT" sz="1600" b="0" dirty="0"/>
              <a:t> (Aggiornamenti sociali, marzo 1959), </a:t>
            </a:r>
            <a:r>
              <a:rPr lang="it-IT" sz="1600" dirty="0">
                <a:solidFill>
                  <a:srgbClr val="FF0000"/>
                </a:solidFill>
              </a:rPr>
              <a:t>difende</a:t>
            </a:r>
            <a:r>
              <a:rPr lang="it-IT" sz="1600" b="0" dirty="0"/>
              <a:t> nei fatti la posizione di Luigi Granelli in quel mo</a:t>
            </a:r>
            <a:r>
              <a:rPr lang="it-IT" b="0" dirty="0"/>
              <a:t>mento attaccato dalle gerarchie ecclesiastiche milanesi per </a:t>
            </a:r>
            <a:r>
              <a:rPr lang="it-IT" sz="1600" b="0" dirty="0"/>
              <a:t>la sua "apertura" al PSI. </a:t>
            </a:r>
            <a:endParaRPr lang="it-IT" b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43AA25-10E9-6977-36DF-1A070219D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9" y="4146279"/>
            <a:ext cx="6569644" cy="15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81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Milan"/>
</p:tagLst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131</Words>
  <Application>Microsoft Office PowerPoint</Application>
  <PresentationFormat>Presentazione su schermo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Tahoma</vt:lpstr>
      <vt:lpstr>Times</vt:lpstr>
      <vt:lpstr>Verdana</vt:lpstr>
      <vt:lpstr>1_Blank Presentation</vt:lpstr>
      <vt:lpstr>Personalizza struttura</vt:lpstr>
      <vt:lpstr>Presentazione standard di PowerPoint</vt:lpstr>
      <vt:lpstr>Presentazione standard di PowerPoint</vt:lpstr>
    </vt:vector>
  </TitlesOfParts>
  <Company>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sb</dc:creator>
  <cp:lastModifiedBy>Andrea Granelli</cp:lastModifiedBy>
  <cp:revision>2209</cp:revision>
  <cp:lastPrinted>2004-01-25T00:49:52Z</cp:lastPrinted>
  <dcterms:created xsi:type="dcterms:W3CDTF">2003-12-17T15:37:58Z</dcterms:created>
  <dcterms:modified xsi:type="dcterms:W3CDTF">2024-09-11T05:05:34Z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umberOfSlides">
    <vt:i4>142</vt:i4>
  </property>
  <property fmtid="{D5CDD505-2E9C-101B-9397-08002B2CF9AE}" pid="3" name="RevisionCount">
    <vt:i4>82</vt:i4>
  </property>
</Properties>
</file>