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285" r:id="rId2"/>
    <p:sldId id="257" r:id="rId3"/>
    <p:sldId id="284"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87" r:id="rId21"/>
    <p:sldId id="288" r:id="rId22"/>
    <p:sldId id="289" r:id="rId23"/>
    <p:sldId id="290" r:id="rId24"/>
    <p:sldId id="276" r:id="rId25"/>
    <p:sldId id="291" r:id="rId26"/>
    <p:sldId id="277" r:id="rId27"/>
    <p:sldId id="278" r:id="rId28"/>
    <p:sldId id="279" r:id="rId29"/>
    <p:sldId id="280" r:id="rId30"/>
    <p:sldId id="293" r:id="rId31"/>
    <p:sldId id="294" r:id="rId32"/>
    <p:sldId id="281" r:id="rId33"/>
    <p:sldId id="295" r:id="rId34"/>
    <p:sldId id="282" r:id="rId35"/>
    <p:sldId id="283" r:id="rId36"/>
    <p:sldId id="296" r:id="rId37"/>
    <p:sldId id="298" r:id="rId3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6R0pBEc0NpEO5mpah0IZ4o08r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434b78b49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434b78b4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434b78b493_0_4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g3434b78b493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434b78b493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5" name="Google Shape;215;g3434b78b493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434b78b493_0_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7" name="Google Shape;227;g3434b78b493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434b78b493_0_4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0" name="Google Shape;240;g3434b78b493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434b78b493_0_4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3" name="Google Shape;253;g3434b78b493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434b78b493_0_5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g3434b78b493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a:extLst>
            <a:ext uri="{FF2B5EF4-FFF2-40B4-BE49-F238E27FC236}">
              <a16:creationId xmlns:a16="http://schemas.microsoft.com/office/drawing/2014/main" id="{54B9D03E-5214-DA62-D552-4B8F117E73B8}"/>
            </a:ext>
          </a:extLst>
        </p:cNvPr>
        <p:cNvGrpSpPr/>
        <p:nvPr/>
      </p:nvGrpSpPr>
      <p:grpSpPr>
        <a:xfrm>
          <a:off x="0" y="0"/>
          <a:ext cx="0" cy="0"/>
          <a:chOff x="0" y="0"/>
          <a:chExt cx="0" cy="0"/>
        </a:xfrm>
      </p:grpSpPr>
      <p:sp>
        <p:nvSpPr>
          <p:cNvPr id="202" name="Google Shape;202;g3434b78b493_0_437:notes">
            <a:extLst>
              <a:ext uri="{FF2B5EF4-FFF2-40B4-BE49-F238E27FC236}">
                <a16:creationId xmlns:a16="http://schemas.microsoft.com/office/drawing/2014/main" id="{EFBF71D3-EE39-7290-F060-03F539E8A90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3" name="Google Shape;203;g3434b78b493_0_437:notes">
            <a:extLst>
              <a:ext uri="{FF2B5EF4-FFF2-40B4-BE49-F238E27FC236}">
                <a16:creationId xmlns:a16="http://schemas.microsoft.com/office/drawing/2014/main" id="{3C1C4672-2AA8-E068-3F95-092CDD28A5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400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a:extLst>
            <a:ext uri="{FF2B5EF4-FFF2-40B4-BE49-F238E27FC236}">
              <a16:creationId xmlns:a16="http://schemas.microsoft.com/office/drawing/2014/main" id="{BF23D5E6-EE9F-382D-674D-FF8F8709CC84}"/>
            </a:ext>
          </a:extLst>
        </p:cNvPr>
        <p:cNvGrpSpPr/>
        <p:nvPr/>
      </p:nvGrpSpPr>
      <p:grpSpPr>
        <a:xfrm>
          <a:off x="0" y="0"/>
          <a:ext cx="0" cy="0"/>
          <a:chOff x="0" y="0"/>
          <a:chExt cx="0" cy="0"/>
        </a:xfrm>
      </p:grpSpPr>
      <p:sp>
        <p:nvSpPr>
          <p:cNvPr id="97" name="Google Shape;97;g3434b78b493_0_0:notes">
            <a:extLst>
              <a:ext uri="{FF2B5EF4-FFF2-40B4-BE49-F238E27FC236}">
                <a16:creationId xmlns:a16="http://schemas.microsoft.com/office/drawing/2014/main" id="{8C27D650-8C66-23C2-3604-E3349F0E4CE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434b78b493_0_0:notes">
            <a:extLst>
              <a:ext uri="{FF2B5EF4-FFF2-40B4-BE49-F238E27FC236}">
                <a16:creationId xmlns:a16="http://schemas.microsoft.com/office/drawing/2014/main" id="{63C4EF14-BE96-6D91-6095-1F20323334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6798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69C6A352-F526-61D1-A5ED-F16A0F6A9929}"/>
            </a:ext>
          </a:extLst>
        </p:cNvPr>
        <p:cNvGrpSpPr/>
        <p:nvPr/>
      </p:nvGrpSpPr>
      <p:grpSpPr>
        <a:xfrm>
          <a:off x="0" y="0"/>
          <a:ext cx="0" cy="0"/>
          <a:chOff x="0" y="0"/>
          <a:chExt cx="0" cy="0"/>
        </a:xfrm>
      </p:grpSpPr>
      <p:sp>
        <p:nvSpPr>
          <p:cNvPr id="117" name="Google Shape;117;g3434b78b493_0_39:notes">
            <a:extLst>
              <a:ext uri="{FF2B5EF4-FFF2-40B4-BE49-F238E27FC236}">
                <a16:creationId xmlns:a16="http://schemas.microsoft.com/office/drawing/2014/main" id="{87934F67-F948-4C9E-AEA5-E83D3834922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g3434b78b493_0_39:notes">
            <a:extLst>
              <a:ext uri="{FF2B5EF4-FFF2-40B4-BE49-F238E27FC236}">
                <a16:creationId xmlns:a16="http://schemas.microsoft.com/office/drawing/2014/main" id="{8B74FCEF-EBDF-7FD7-693D-25BCD350F5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9584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a:extLst>
            <a:ext uri="{FF2B5EF4-FFF2-40B4-BE49-F238E27FC236}">
              <a16:creationId xmlns:a16="http://schemas.microsoft.com/office/drawing/2014/main" id="{8D5C6CB8-BEB8-723F-27B7-B8DB0D8BB743}"/>
            </a:ext>
          </a:extLst>
        </p:cNvPr>
        <p:cNvGrpSpPr/>
        <p:nvPr/>
      </p:nvGrpSpPr>
      <p:grpSpPr>
        <a:xfrm>
          <a:off x="0" y="0"/>
          <a:ext cx="0" cy="0"/>
          <a:chOff x="0" y="0"/>
          <a:chExt cx="0" cy="0"/>
        </a:xfrm>
      </p:grpSpPr>
      <p:sp>
        <p:nvSpPr>
          <p:cNvPr id="117" name="Google Shape;117;g3434b78b493_0_39:notes">
            <a:extLst>
              <a:ext uri="{FF2B5EF4-FFF2-40B4-BE49-F238E27FC236}">
                <a16:creationId xmlns:a16="http://schemas.microsoft.com/office/drawing/2014/main" id="{F9277063-B63F-69DB-F40E-4447F6819AC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g3434b78b493_0_39:notes">
            <a:extLst>
              <a:ext uri="{FF2B5EF4-FFF2-40B4-BE49-F238E27FC236}">
                <a16:creationId xmlns:a16="http://schemas.microsoft.com/office/drawing/2014/main" id="{7CAF6D53-6F92-9C17-48B2-62A011C353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4868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a:extLst>
            <a:ext uri="{FF2B5EF4-FFF2-40B4-BE49-F238E27FC236}">
              <a16:creationId xmlns:a16="http://schemas.microsoft.com/office/drawing/2014/main" id="{98FC295A-D110-4172-344F-73F5ACA99DAD}"/>
            </a:ext>
          </a:extLst>
        </p:cNvPr>
        <p:cNvGrpSpPr/>
        <p:nvPr/>
      </p:nvGrpSpPr>
      <p:grpSpPr>
        <a:xfrm>
          <a:off x="0" y="0"/>
          <a:ext cx="0" cy="0"/>
          <a:chOff x="0" y="0"/>
          <a:chExt cx="0" cy="0"/>
        </a:xfrm>
      </p:grpSpPr>
      <p:sp>
        <p:nvSpPr>
          <p:cNvPr id="278" name="Google Shape;278;p10:notes">
            <a:extLst>
              <a:ext uri="{FF2B5EF4-FFF2-40B4-BE49-F238E27FC236}">
                <a16:creationId xmlns:a16="http://schemas.microsoft.com/office/drawing/2014/main" id="{A909E5DE-B480-3D81-CA2D-9B18E65AE282}"/>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9" name="Google Shape;279;p10:notes">
            <a:extLst>
              <a:ext uri="{FF2B5EF4-FFF2-40B4-BE49-F238E27FC236}">
                <a16:creationId xmlns:a16="http://schemas.microsoft.com/office/drawing/2014/main" id="{4A0889D3-4EB5-FD7A-2F53-128FEA6447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6645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2" name="Google Shape;29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a:extLst>
            <a:ext uri="{FF2B5EF4-FFF2-40B4-BE49-F238E27FC236}">
              <a16:creationId xmlns:a16="http://schemas.microsoft.com/office/drawing/2014/main" id="{C66ED3AA-2FA9-5E42-A38F-F213F1978F14}"/>
            </a:ext>
          </a:extLst>
        </p:cNvPr>
        <p:cNvGrpSpPr/>
        <p:nvPr/>
      </p:nvGrpSpPr>
      <p:grpSpPr>
        <a:xfrm>
          <a:off x="0" y="0"/>
          <a:ext cx="0" cy="0"/>
          <a:chOff x="0" y="0"/>
          <a:chExt cx="0" cy="0"/>
        </a:xfrm>
      </p:grpSpPr>
      <p:sp>
        <p:nvSpPr>
          <p:cNvPr id="291" name="Google Shape;291;p11:notes">
            <a:extLst>
              <a:ext uri="{FF2B5EF4-FFF2-40B4-BE49-F238E27FC236}">
                <a16:creationId xmlns:a16="http://schemas.microsoft.com/office/drawing/2014/main" id="{DEFB116C-9C9E-4947-B326-6C885BFCAD1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2" name="Google Shape;292;p11:notes">
            <a:extLst>
              <a:ext uri="{FF2B5EF4-FFF2-40B4-BE49-F238E27FC236}">
                <a16:creationId xmlns:a16="http://schemas.microsoft.com/office/drawing/2014/main" id="{A85F6BF6-D306-E617-FA1D-E642458DD0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4903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5" name="Google Shape;30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8" name="Google Shape;31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a:extLst>
            <a:ext uri="{FF2B5EF4-FFF2-40B4-BE49-F238E27FC236}">
              <a16:creationId xmlns:a16="http://schemas.microsoft.com/office/drawing/2014/main" id="{8ADD07DE-9366-06A7-D843-F32058EEC949}"/>
            </a:ext>
          </a:extLst>
        </p:cNvPr>
        <p:cNvGrpSpPr/>
        <p:nvPr/>
      </p:nvGrpSpPr>
      <p:grpSpPr>
        <a:xfrm>
          <a:off x="0" y="0"/>
          <a:ext cx="0" cy="0"/>
          <a:chOff x="0" y="0"/>
          <a:chExt cx="0" cy="0"/>
        </a:xfrm>
      </p:grpSpPr>
      <p:sp>
        <p:nvSpPr>
          <p:cNvPr id="97" name="Google Shape;97;g3434b78b493_0_0:notes">
            <a:extLst>
              <a:ext uri="{FF2B5EF4-FFF2-40B4-BE49-F238E27FC236}">
                <a16:creationId xmlns:a16="http://schemas.microsoft.com/office/drawing/2014/main" id="{AA21876B-E70C-E7F2-61BD-91B39A1A627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434b78b493_0_0:notes">
            <a:extLst>
              <a:ext uri="{FF2B5EF4-FFF2-40B4-BE49-F238E27FC236}">
                <a16:creationId xmlns:a16="http://schemas.microsoft.com/office/drawing/2014/main" id="{D8B883FB-00EA-BDD7-9C59-8D172BB8DB8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227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434b78b493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g3434b78b49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a:extLst>
            <a:ext uri="{FF2B5EF4-FFF2-40B4-BE49-F238E27FC236}">
              <a16:creationId xmlns:a16="http://schemas.microsoft.com/office/drawing/2014/main" id="{B4AA601F-9CFE-5D85-4A1C-9A88352BEAB5}"/>
            </a:ext>
          </a:extLst>
        </p:cNvPr>
        <p:cNvGrpSpPr/>
        <p:nvPr/>
      </p:nvGrpSpPr>
      <p:grpSpPr>
        <a:xfrm>
          <a:off x="0" y="0"/>
          <a:ext cx="0" cy="0"/>
          <a:chOff x="0" y="0"/>
          <a:chExt cx="0" cy="0"/>
        </a:xfrm>
      </p:grpSpPr>
      <p:sp>
        <p:nvSpPr>
          <p:cNvPr id="97" name="Google Shape;97;g3434b78b493_0_0:notes">
            <a:extLst>
              <a:ext uri="{FF2B5EF4-FFF2-40B4-BE49-F238E27FC236}">
                <a16:creationId xmlns:a16="http://schemas.microsoft.com/office/drawing/2014/main" id="{F27A9C54-E47B-C171-77CA-54195ABE2D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434b78b493_0_0:notes">
            <a:extLst>
              <a:ext uri="{FF2B5EF4-FFF2-40B4-BE49-F238E27FC236}">
                <a16:creationId xmlns:a16="http://schemas.microsoft.com/office/drawing/2014/main" id="{89A7103F-0A7D-2993-DB0A-310731AA53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3241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a:extLst>
            <a:ext uri="{FF2B5EF4-FFF2-40B4-BE49-F238E27FC236}">
              <a16:creationId xmlns:a16="http://schemas.microsoft.com/office/drawing/2014/main" id="{D7F166A7-8B36-01C5-3074-4DCA4BA8231E}"/>
            </a:ext>
          </a:extLst>
        </p:cNvPr>
        <p:cNvGrpSpPr/>
        <p:nvPr/>
      </p:nvGrpSpPr>
      <p:grpSpPr>
        <a:xfrm>
          <a:off x="0" y="0"/>
          <a:ext cx="0" cy="0"/>
          <a:chOff x="0" y="0"/>
          <a:chExt cx="0" cy="0"/>
        </a:xfrm>
      </p:grpSpPr>
      <p:sp>
        <p:nvSpPr>
          <p:cNvPr id="335" name="Google Shape;335;p16:notes">
            <a:extLst>
              <a:ext uri="{FF2B5EF4-FFF2-40B4-BE49-F238E27FC236}">
                <a16:creationId xmlns:a16="http://schemas.microsoft.com/office/drawing/2014/main" id="{F8CF37BA-132A-2B9E-91CB-9F12FD9659A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6" name="Google Shape;336;p16:notes">
            <a:extLst>
              <a:ext uri="{FF2B5EF4-FFF2-40B4-BE49-F238E27FC236}">
                <a16:creationId xmlns:a16="http://schemas.microsoft.com/office/drawing/2014/main" id="{A9E47032-C271-8B4B-A9FB-1B94C7094C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0972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9" name="Google Shape;3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5" name="Google Shape;3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434b78b493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434b78b49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434b78b49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434b78b493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434b78b493_0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3434b78b493_0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434b78b493_0_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 name="Google Shape;164;g3434b78b493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22"/>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22"/>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32"/>
        <p:cNvGrpSpPr/>
        <p:nvPr/>
      </p:nvGrpSpPr>
      <p:grpSpPr>
        <a:xfrm>
          <a:off x="0" y="0"/>
          <a:ext cx="0" cy="0"/>
          <a:chOff x="0" y="0"/>
          <a:chExt cx="0" cy="0"/>
        </a:xfrm>
      </p:grpSpPr>
      <p:sp>
        <p:nvSpPr>
          <p:cNvPr id="33" name="Google Shape;33;p2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0"/>
        <p:cNvGrpSpPr/>
        <p:nvPr/>
      </p:nvGrpSpPr>
      <p:grpSpPr>
        <a:xfrm>
          <a:off x="0" y="0"/>
          <a:ext cx="0" cy="0"/>
          <a:chOff x="0" y="0"/>
          <a:chExt cx="0" cy="0"/>
        </a:xfrm>
      </p:grpSpPr>
      <p:sp>
        <p:nvSpPr>
          <p:cNvPr id="51" name="Google Shape;51;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a:spLocks noGrp="1"/>
          </p:cNvSpPr>
          <p:nvPr>
            <p:ph type="pic" idx="2"/>
          </p:nvPr>
        </p:nvSpPr>
        <p:spPr>
          <a:xfrm>
            <a:off x="5183188" y="987425"/>
            <a:ext cx="6172200" cy="4873500"/>
          </a:xfrm>
          <a:prstGeom prst="rect">
            <a:avLst/>
          </a:prstGeom>
          <a:noFill/>
          <a:ln>
            <a:noFill/>
          </a:ln>
        </p:spPr>
      </p:sp>
      <p:sp>
        <p:nvSpPr>
          <p:cNvPr id="64" name="Google Shape;64;p2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F106021-4757-C5E3-A533-060959261D42}"/>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marL="0" lvl="0" indent="0">
              <a:spcBef>
                <a:spcPct val="0"/>
              </a:spcBef>
              <a:spcAft>
                <a:spcPts val="0"/>
              </a:spcAft>
            </a:pPr>
            <a:r>
              <a:rPr lang="en-US" sz="3700" b="1" kern="1200" dirty="0">
                <a:solidFill>
                  <a:schemeClr val="tx1"/>
                </a:solidFill>
                <a:latin typeface="+mj-lt"/>
                <a:ea typeface="+mj-ea"/>
                <a:cs typeface="+mj-cs"/>
              </a:rPr>
              <a:t>Per un nuovo </a:t>
            </a:r>
            <a:r>
              <a:rPr lang="en-US" sz="3700" b="1" kern="1200" dirty="0" err="1">
                <a:solidFill>
                  <a:schemeClr val="tx1"/>
                </a:solidFill>
                <a:latin typeface="+mj-lt"/>
                <a:ea typeface="+mj-ea"/>
                <a:cs typeface="+mj-cs"/>
              </a:rPr>
              <a:t>slancio</a:t>
            </a:r>
            <a:r>
              <a:rPr lang="en-US" sz="3700" b="1" kern="1200" dirty="0">
                <a:solidFill>
                  <a:schemeClr val="tx1"/>
                </a:solidFill>
                <a:latin typeface="+mj-lt"/>
                <a:ea typeface="+mj-ea"/>
                <a:cs typeface="+mj-cs"/>
              </a:rPr>
              <a:t> </a:t>
            </a:r>
            <a:r>
              <a:rPr lang="en-US" sz="3700" b="1" kern="1200" dirty="0" err="1">
                <a:solidFill>
                  <a:schemeClr val="tx1"/>
                </a:solidFill>
                <a:latin typeface="+mj-lt"/>
                <a:ea typeface="+mj-ea"/>
                <a:cs typeface="+mj-cs"/>
              </a:rPr>
              <a:t>ideale</a:t>
            </a:r>
            <a:br>
              <a:rPr lang="en-US" sz="3700" b="1" kern="1200" dirty="0">
                <a:solidFill>
                  <a:schemeClr val="tx1"/>
                </a:solidFill>
                <a:latin typeface="+mj-lt"/>
                <a:ea typeface="+mj-ea"/>
                <a:cs typeface="+mj-cs"/>
              </a:rPr>
            </a:br>
            <a:br>
              <a:rPr lang="en-US" sz="3700" b="1" kern="1200" dirty="0">
                <a:solidFill>
                  <a:schemeClr val="tx1"/>
                </a:solidFill>
                <a:latin typeface="+mj-lt"/>
                <a:ea typeface="+mj-ea"/>
                <a:cs typeface="+mj-cs"/>
              </a:rPr>
            </a:br>
            <a:r>
              <a:rPr lang="en-US" sz="3200" kern="1200" dirty="0" err="1">
                <a:solidFill>
                  <a:schemeClr val="tx1"/>
                </a:solidFill>
                <a:latin typeface="+mj-lt"/>
                <a:ea typeface="+mj-ea"/>
                <a:cs typeface="+mj-cs"/>
              </a:rPr>
              <a:t>L’attualità</a:t>
            </a:r>
            <a:r>
              <a:rPr lang="en-US" sz="3200" kern="1200" dirty="0">
                <a:solidFill>
                  <a:schemeClr val="tx1"/>
                </a:solidFill>
                <a:latin typeface="+mj-lt"/>
                <a:ea typeface="+mj-ea"/>
                <a:cs typeface="+mj-cs"/>
              </a:rPr>
              <a:t> </a:t>
            </a:r>
            <a:r>
              <a:rPr lang="en-US" sz="3200" kern="1200" dirty="0" err="1">
                <a:solidFill>
                  <a:schemeClr val="tx1"/>
                </a:solidFill>
                <a:latin typeface="+mj-lt"/>
                <a:ea typeface="+mj-ea"/>
                <a:cs typeface="+mj-cs"/>
              </a:rPr>
              <a:t>degli</a:t>
            </a:r>
            <a:r>
              <a:rPr lang="en-US" sz="3200" kern="1200" dirty="0">
                <a:solidFill>
                  <a:schemeClr val="tx1"/>
                </a:solidFill>
                <a:latin typeface="+mj-lt"/>
                <a:ea typeface="+mj-ea"/>
                <a:cs typeface="+mj-cs"/>
              </a:rPr>
              <a:t> anni </a:t>
            </a:r>
            <a:r>
              <a:rPr lang="en-US" sz="3200" kern="1200" dirty="0" err="1">
                <a:solidFill>
                  <a:schemeClr val="tx1"/>
                </a:solidFill>
                <a:latin typeface="+mj-lt"/>
                <a:ea typeface="+mj-ea"/>
                <a:cs typeface="+mj-cs"/>
              </a:rPr>
              <a:t>bergamaschi</a:t>
            </a:r>
            <a:r>
              <a:rPr lang="en-US" sz="3200" kern="1200" dirty="0">
                <a:solidFill>
                  <a:schemeClr val="tx1"/>
                </a:solidFill>
                <a:latin typeface="+mj-lt"/>
                <a:ea typeface="+mj-ea"/>
                <a:cs typeface="+mj-cs"/>
              </a:rPr>
              <a:t> di Luigi Granelli</a:t>
            </a:r>
          </a:p>
        </p:txBody>
      </p:sp>
      <p:sp>
        <p:nvSpPr>
          <p:cNvPr id="20"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Google Shape;302;p11">
            <a:extLst>
              <a:ext uri="{FF2B5EF4-FFF2-40B4-BE49-F238E27FC236}">
                <a16:creationId xmlns:a16="http://schemas.microsoft.com/office/drawing/2014/main" id="{E612E6C2-C584-6B53-4CFB-EF81458283AB}"/>
              </a:ext>
            </a:extLst>
          </p:cNvPr>
          <p:cNvPicPr preferRelativeResize="0"/>
          <p:nvPr/>
        </p:nvPicPr>
        <p:blipFill rotWithShape="1">
          <a:blip r:embed="rId2"/>
          <a:srcRect r="29768" b="1"/>
          <a:stretch/>
        </p:blipFill>
        <p:spPr>
          <a:xfrm rot="5400000">
            <a:off x="5101243" y="-232756"/>
            <a:ext cx="6858000" cy="7323513"/>
          </a:xfrm>
          <a:prstGeom prst="rect">
            <a:avLst/>
          </a:prstGeom>
          <a:noFill/>
        </p:spPr>
      </p:pic>
    </p:spTree>
    <p:extLst>
      <p:ext uri="{BB962C8B-B14F-4D97-AF65-F5344CB8AC3E}">
        <p14:creationId xmlns:p14="http://schemas.microsoft.com/office/powerpoint/2010/main" val="154113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g3434b78b493_0_4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g3434b78b493_0_423"/>
          <p:cNvSpPr/>
          <p:nvPr/>
        </p:nvSpPr>
        <p:spPr>
          <a:xfrm rot="-2700000" flipH="1">
            <a:off x="10043564" y="655106"/>
            <a:ext cx="687308" cy="687308"/>
          </a:xfrm>
          <a:prstGeom prst="rect">
            <a:avLst/>
          </a:pr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0" name="Google Shape;170;g3434b78b493_0_423"/>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g3434b78b493_0_423"/>
          <p:cNvSpPr txBox="1"/>
          <p:nvPr/>
        </p:nvSpPr>
        <p:spPr>
          <a:xfrm>
            <a:off x="1492650" y="1808887"/>
            <a:ext cx="9206700" cy="4493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2200" dirty="0">
                <a:solidFill>
                  <a:schemeClr val="dk1"/>
                </a:solidFill>
                <a:latin typeface="+mj-lt"/>
                <a:ea typeface="Calibri"/>
                <a:cs typeface="Calibri"/>
                <a:sym typeface="Calibri"/>
              </a:rPr>
              <a:t>“Non c’è stato democratico se le masse popolari non sono inserite con concretezza nel suo ordinamento. Per noi della base non si tratta di consolidare lo stato come potrà uscire dalle elezioni del 1953. Noi vogliamo una reale evoluzione della struttura sociale che permetta il costruirsi di uno stato democratico che interpreti realmente le esigenze di giustizia e di progresso dei ceti popolari e sappia continuamente adeguarsi con una precisa sensibilità sociale agli interessi dei più. </a:t>
            </a:r>
            <a:r>
              <a:rPr lang="it-IT" sz="2200" b="1" dirty="0">
                <a:solidFill>
                  <a:schemeClr val="dk1"/>
                </a:solidFill>
                <a:latin typeface="+mj-lt"/>
                <a:ea typeface="Calibri"/>
                <a:cs typeface="Calibri"/>
                <a:sym typeface="Calibri"/>
              </a:rPr>
              <a:t>Uno stato che permetta e favorisca l’ascesa delle classi lavoratrici a concrete posizioni di preminenza e responsabilità. </a:t>
            </a:r>
            <a:r>
              <a:rPr lang="it-IT" sz="2200" dirty="0">
                <a:solidFill>
                  <a:schemeClr val="dk1"/>
                </a:solidFill>
                <a:latin typeface="+mj-lt"/>
                <a:ea typeface="Calibri"/>
                <a:cs typeface="Calibri"/>
                <a:sym typeface="Calibri"/>
              </a:rPr>
              <a:t>Uno stato che ponga sullo stesso piano le libertà politiche e la giustizia economica.”</a:t>
            </a:r>
            <a:endParaRPr sz="22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200" dirty="0">
                <a:solidFill>
                  <a:schemeClr val="dk1"/>
                </a:solidFill>
                <a:latin typeface="+mj-lt"/>
                <a:ea typeface="Calibri"/>
                <a:cs typeface="Calibri"/>
                <a:sym typeface="Calibri"/>
              </a:rPr>
              <a:t>L. Granelli, Il senso dei nostri sforzi, in “Campanone”, 19 ottobre 1952</a:t>
            </a:r>
            <a:endParaRPr sz="22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i="1" dirty="0">
              <a:solidFill>
                <a:schemeClr val="dk1"/>
              </a:solidFill>
              <a:latin typeface="Calibri"/>
              <a:ea typeface="Calibri"/>
              <a:cs typeface="Calibri"/>
              <a:sym typeface="Calibri"/>
            </a:endParaRPr>
          </a:p>
        </p:txBody>
      </p:sp>
      <p:sp>
        <p:nvSpPr>
          <p:cNvPr id="174" name="Google Shape;174;g3434b78b493_0_423"/>
          <p:cNvSpPr txBox="1"/>
          <p:nvPr/>
        </p:nvSpPr>
        <p:spPr>
          <a:xfrm>
            <a:off x="2013430" y="490949"/>
            <a:ext cx="761550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3000" b="1" dirty="0">
                <a:solidFill>
                  <a:schemeClr val="dk1"/>
                </a:solidFill>
                <a:latin typeface="+mj-lt"/>
                <a:ea typeface="Calibri"/>
                <a:cs typeface="Calibri"/>
                <a:sym typeface="Calibri"/>
              </a:rPr>
              <a:t>L’idea fondante.</a:t>
            </a:r>
          </a:p>
          <a:p>
            <a:pPr marL="0" marR="0" lvl="0" indent="0" algn="l" rtl="0">
              <a:lnSpc>
                <a:spcPct val="100000"/>
              </a:lnSpc>
              <a:spcBef>
                <a:spcPts val="0"/>
              </a:spcBef>
              <a:spcAft>
                <a:spcPts val="0"/>
              </a:spcAft>
              <a:buClr>
                <a:srgbClr val="000000"/>
              </a:buClr>
              <a:buSzPts val="1800"/>
              <a:buFont typeface="Arial"/>
              <a:buNone/>
            </a:pPr>
            <a:r>
              <a:rPr lang="it-IT" sz="2800" b="1" dirty="0">
                <a:solidFill>
                  <a:schemeClr val="dk1"/>
                </a:solidFill>
                <a:latin typeface="+mj-lt"/>
                <a:ea typeface="Calibri"/>
                <a:cs typeface="Calibri"/>
                <a:sym typeface="Calibri"/>
              </a:rPr>
              <a:t>Per uno stato democratico e popolare</a:t>
            </a:r>
            <a:endParaRPr sz="2800" b="1" i="0" u="none" strike="noStrike" cap="none" dirty="0">
              <a:solidFill>
                <a:srgbClr val="000000"/>
              </a:solidFill>
              <a:latin typeface="+mj-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8"/>
        <p:cNvGrpSpPr/>
        <p:nvPr/>
      </p:nvGrpSpPr>
      <p:grpSpPr>
        <a:xfrm>
          <a:off x="0" y="0"/>
          <a:ext cx="0" cy="0"/>
          <a:chOff x="0" y="0"/>
          <a:chExt cx="0" cy="0"/>
        </a:xfrm>
      </p:grpSpPr>
      <p:sp useBgFill="1">
        <p:nvSpPr>
          <p:cNvPr id="198"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Google Shape;186;p5"/>
          <p:cNvSpPr txBox="1"/>
          <p:nvPr/>
        </p:nvSpPr>
        <p:spPr>
          <a:xfrm>
            <a:off x="761800" y="1538639"/>
            <a:ext cx="5334197" cy="3769835"/>
          </a:xfrm>
          <a:prstGeom prst="rect">
            <a:avLst/>
          </a:prstGeom>
        </p:spPr>
        <p:txBody>
          <a:bodyPr spcFirstLastPara="1" vert="horz" lIns="91440" tIns="45720" rIns="91440" bIns="45720" rtlCol="0" anchor="ctr" anchorCtr="0">
            <a:normAutofit/>
          </a:bodyPr>
          <a:lstStyle/>
          <a:p>
            <a:pPr marR="0" lvl="0">
              <a:lnSpc>
                <a:spcPct val="90000"/>
              </a:lnSpc>
              <a:spcBef>
                <a:spcPts val="0"/>
              </a:spcBef>
              <a:spcAft>
                <a:spcPts val="600"/>
              </a:spcAft>
              <a:buClr>
                <a:srgbClr val="000000"/>
              </a:buClr>
              <a:buSzPts val="1800"/>
            </a:pPr>
            <a:r>
              <a:rPr lang="en-US" sz="2000" b="0" i="0" u="none" strike="noStrike" kern="1200" cap="none" dirty="0">
                <a:solidFill>
                  <a:schemeClr val="tx1"/>
                </a:solidFill>
                <a:latin typeface="+mn-lt"/>
                <a:ea typeface="+mn-ea"/>
                <a:cs typeface="+mn-cs"/>
                <a:sym typeface="Calibri"/>
              </a:rPr>
              <a:t>Lista dei </a:t>
            </a:r>
            <a:r>
              <a:rPr lang="en-US" sz="2000" b="0" i="0" u="none" strike="noStrike" kern="1200" cap="none" dirty="0" err="1">
                <a:solidFill>
                  <a:schemeClr val="tx1"/>
                </a:solidFill>
                <a:latin typeface="+mn-lt"/>
                <a:ea typeface="+mn-ea"/>
                <a:cs typeface="+mn-cs"/>
                <a:sym typeface="Calibri"/>
              </a:rPr>
              <a:t>delegati</a:t>
            </a:r>
            <a:r>
              <a:rPr lang="en-US" sz="2000" b="0" i="0" u="none" strike="noStrike" kern="1200" cap="none" dirty="0">
                <a:solidFill>
                  <a:schemeClr val="tx1"/>
                </a:solidFill>
                <a:latin typeface="+mn-lt"/>
                <a:ea typeface="+mn-ea"/>
                <a:cs typeface="+mn-cs"/>
                <a:sym typeface="Calibri"/>
              </a:rPr>
              <a:t> </a:t>
            </a:r>
            <a:r>
              <a:rPr lang="en-US" sz="2000" b="0" i="0" u="none" strike="noStrike" kern="1200" cap="none" dirty="0" err="1">
                <a:solidFill>
                  <a:schemeClr val="tx1"/>
                </a:solidFill>
                <a:latin typeface="+mn-lt"/>
                <a:ea typeface="+mn-ea"/>
                <a:cs typeface="+mn-cs"/>
                <a:sym typeface="Calibri"/>
              </a:rPr>
              <a:t>bergamaschi</a:t>
            </a:r>
            <a:r>
              <a:rPr lang="en-US" sz="2000" b="0" i="0" u="none" strike="noStrike" kern="1200" cap="none" dirty="0">
                <a:solidFill>
                  <a:schemeClr val="tx1"/>
                </a:solidFill>
                <a:latin typeface="+mn-lt"/>
                <a:ea typeface="+mn-ea"/>
                <a:cs typeface="+mn-cs"/>
                <a:sym typeface="Calibri"/>
              </a:rPr>
              <a:t> </a:t>
            </a:r>
            <a:r>
              <a:rPr lang="en-US" sz="2000" b="0" i="0" u="none" strike="noStrike" kern="1200" cap="none" dirty="0" err="1">
                <a:solidFill>
                  <a:schemeClr val="tx1"/>
                </a:solidFill>
                <a:latin typeface="+mn-lt"/>
                <a:ea typeface="+mn-ea"/>
                <a:cs typeface="+mn-cs"/>
                <a:sym typeface="Calibri"/>
              </a:rPr>
              <a:t>eletti</a:t>
            </a:r>
            <a:r>
              <a:rPr lang="en-US" sz="2000" b="0" i="0" u="none" strike="noStrike" kern="1200" cap="none" dirty="0">
                <a:solidFill>
                  <a:schemeClr val="tx1"/>
                </a:solidFill>
                <a:latin typeface="+mn-lt"/>
                <a:ea typeface="+mn-ea"/>
                <a:cs typeface="+mn-cs"/>
                <a:sym typeface="Calibri"/>
              </a:rPr>
              <a:t> al </a:t>
            </a:r>
            <a:r>
              <a:rPr lang="en-US" sz="2000" b="0" i="0" u="none" strike="noStrike" kern="1200" cap="none" dirty="0" err="1">
                <a:solidFill>
                  <a:schemeClr val="tx1"/>
                </a:solidFill>
                <a:latin typeface="+mn-lt"/>
                <a:ea typeface="+mn-ea"/>
                <a:cs typeface="+mn-cs"/>
                <a:sym typeface="Calibri"/>
              </a:rPr>
              <a:t>Congresso</a:t>
            </a:r>
            <a:r>
              <a:rPr lang="en-US" sz="2000" b="0" i="0" u="none" strike="noStrike" kern="1200" cap="none" dirty="0">
                <a:solidFill>
                  <a:schemeClr val="tx1"/>
                </a:solidFill>
                <a:latin typeface="+mn-lt"/>
                <a:ea typeface="+mn-ea"/>
                <a:cs typeface="+mn-cs"/>
                <a:sym typeface="Calibri"/>
              </a:rPr>
              <a:t> Nazionale di Roma del 1952</a:t>
            </a:r>
            <a:endParaRPr lang="en-US" sz="2000" b="0" i="0" u="none" strike="noStrike" kern="1200" cap="none" dirty="0">
              <a:solidFill>
                <a:schemeClr val="tx1"/>
              </a:solidFill>
              <a:latin typeface="+mn-lt"/>
              <a:ea typeface="+mn-ea"/>
              <a:cs typeface="+mn-cs"/>
              <a:sym typeface="Arial"/>
            </a:endParaRPr>
          </a:p>
        </p:txBody>
      </p:sp>
      <p:pic>
        <p:nvPicPr>
          <p:cNvPr id="4" name="Google Shape;187;p5">
            <a:extLst>
              <a:ext uri="{FF2B5EF4-FFF2-40B4-BE49-F238E27FC236}">
                <a16:creationId xmlns:a16="http://schemas.microsoft.com/office/drawing/2014/main" id="{0A107643-98A2-2659-91BD-C2F08CE60BFB}"/>
              </a:ext>
            </a:extLst>
          </p:cNvPr>
          <p:cNvPicPr preferRelativeResize="0">
            <a:picLocks noGrp="1"/>
          </p:cNvPicPr>
          <p:nvPr>
            <p:ph type="body" idx="1"/>
          </p:nvPr>
        </p:nvPicPr>
        <p:blipFill rotWithShape="1">
          <a:blip r:embed="rId3"/>
          <a:srcRect t="19391" r="2" b="8177"/>
          <a:stretch/>
        </p:blipFill>
        <p:spPr>
          <a:xfrm>
            <a:off x="6228532" y="0"/>
            <a:ext cx="5334204" cy="6868886"/>
          </a:xfrm>
          <a:prstGeom prst="rect">
            <a:avLst/>
          </a:prstGeom>
          <a:noFill/>
          <a:effectLst>
            <a:outerShdw blurRad="127000" dist="50800" dir="10800000" sx="99000" sy="99000" algn="r"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
        <p:cNvGrpSpPr/>
        <p:nvPr/>
      </p:nvGrpSpPr>
      <p:grpSpPr>
        <a:xfrm>
          <a:off x="0" y="0"/>
          <a:ext cx="0" cy="0"/>
          <a:chOff x="0" y="0"/>
          <a:chExt cx="0" cy="0"/>
        </a:xfrm>
      </p:grpSpPr>
      <p:sp>
        <p:nvSpPr>
          <p:cNvPr id="199" name="Google Shape;199;p6"/>
          <p:cNvSpPr txBox="1"/>
          <p:nvPr/>
        </p:nvSpPr>
        <p:spPr>
          <a:xfrm>
            <a:off x="7146524" y="2246036"/>
            <a:ext cx="372681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mj-lt"/>
                <a:ea typeface="Calibri"/>
                <a:cs typeface="Calibri"/>
                <a:sym typeface="Calibri"/>
              </a:rPr>
              <a:t>Lista degli eletti nel Comitato Provinciale, marzo 1953 </a:t>
            </a:r>
            <a:endParaRPr sz="1400" b="0" i="0" u="none" strike="noStrike" cap="none" dirty="0">
              <a:solidFill>
                <a:srgbClr val="000000"/>
              </a:solidFill>
              <a:latin typeface="+mj-lt"/>
              <a:ea typeface="Arial"/>
              <a:cs typeface="Arial"/>
              <a:sym typeface="Arial"/>
            </a:endParaRPr>
          </a:p>
        </p:txBody>
      </p:sp>
      <p:pic>
        <p:nvPicPr>
          <p:cNvPr id="200" name="Google Shape;200;p6"/>
          <p:cNvPicPr preferRelativeResize="0"/>
          <p:nvPr/>
        </p:nvPicPr>
        <p:blipFill rotWithShape="1">
          <a:blip r:embed="rId3">
            <a:alphaModFix/>
          </a:blip>
          <a:srcRect/>
          <a:stretch/>
        </p:blipFill>
        <p:spPr>
          <a:xfrm>
            <a:off x="1399051" y="0"/>
            <a:ext cx="4777335" cy="865163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4"/>
        <p:cNvGrpSpPr/>
        <p:nvPr/>
      </p:nvGrpSpPr>
      <p:grpSpPr>
        <a:xfrm>
          <a:off x="0" y="0"/>
          <a:ext cx="0" cy="0"/>
          <a:chOff x="0" y="0"/>
          <a:chExt cx="0" cy="0"/>
        </a:xfrm>
      </p:grpSpPr>
      <p:sp useBgFill="1">
        <p:nvSpPr>
          <p:cNvPr id="217" name="Rectangle 2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Google Shape;212;g3434b78b493_0_437"/>
          <p:cNvSpPr txBox="1"/>
          <p:nvPr/>
        </p:nvSpPr>
        <p:spPr>
          <a:xfrm>
            <a:off x="836676" y="2250931"/>
            <a:ext cx="10515600" cy="4251960"/>
          </a:xfrm>
          <a:prstGeom prst="rect">
            <a:avLst/>
          </a:prstGeom>
        </p:spPr>
        <p:txBody>
          <a:bodyPr spcFirstLastPara="1" vert="horz" lIns="91440" tIns="45720" rIns="91440" bIns="45720" rtlCol="0" anchorCtr="0">
            <a:normAutofit/>
          </a:bodyPr>
          <a:lstStyle/>
          <a:p>
            <a:pPr marR="0" lvl="0">
              <a:lnSpc>
                <a:spcPct val="90000"/>
              </a:lnSpc>
              <a:spcBef>
                <a:spcPts val="0"/>
              </a:spcBef>
              <a:spcAft>
                <a:spcPts val="600"/>
              </a:spcAft>
              <a:buClr>
                <a:srgbClr val="000000"/>
              </a:buClr>
              <a:buSzPts val="1800"/>
            </a:pPr>
            <a:r>
              <a:rPr lang="en-US" sz="2200" kern="1200" dirty="0">
                <a:solidFill>
                  <a:schemeClr val="tx1"/>
                </a:solidFill>
                <a:latin typeface="+mn-lt"/>
                <a:ea typeface="+mn-ea"/>
                <a:cs typeface="+mn-cs"/>
                <a:sym typeface="Calibri"/>
              </a:rPr>
              <a:t>“Il </a:t>
            </a:r>
            <a:r>
              <a:rPr lang="en-US" sz="2200" kern="1200" dirty="0" err="1">
                <a:solidFill>
                  <a:schemeClr val="tx1"/>
                </a:solidFill>
                <a:latin typeface="+mn-lt"/>
                <a:ea typeface="+mn-ea"/>
                <a:cs typeface="+mn-cs"/>
                <a:sym typeface="Calibri"/>
              </a:rPr>
              <a:t>paese</a:t>
            </a:r>
            <a:r>
              <a:rPr lang="en-US" sz="2200" kern="1200" dirty="0">
                <a:solidFill>
                  <a:schemeClr val="tx1"/>
                </a:solidFill>
                <a:latin typeface="+mn-lt"/>
                <a:ea typeface="+mn-ea"/>
                <a:cs typeface="+mn-cs"/>
                <a:sym typeface="Calibri"/>
              </a:rPr>
              <a:t> è </a:t>
            </a:r>
            <a:r>
              <a:rPr lang="en-US" sz="2200" kern="1200" dirty="0" err="1">
                <a:solidFill>
                  <a:schemeClr val="tx1"/>
                </a:solidFill>
                <a:latin typeface="+mn-lt"/>
                <a:ea typeface="+mn-ea"/>
                <a:cs typeface="+mn-cs"/>
                <a:sym typeface="Calibri"/>
              </a:rPr>
              <a:t>andato</a:t>
            </a:r>
            <a:r>
              <a:rPr lang="en-US" sz="2200" kern="1200" dirty="0">
                <a:solidFill>
                  <a:schemeClr val="tx1"/>
                </a:solidFill>
                <a:latin typeface="+mn-lt"/>
                <a:ea typeface="+mn-ea"/>
                <a:cs typeface="+mn-cs"/>
                <a:sym typeface="Calibri"/>
              </a:rPr>
              <a:t> a sinistra non per </a:t>
            </a:r>
            <a:r>
              <a:rPr lang="en-US" sz="2200" kern="1200" dirty="0" err="1">
                <a:solidFill>
                  <a:schemeClr val="tx1"/>
                </a:solidFill>
                <a:latin typeface="+mn-lt"/>
                <a:ea typeface="+mn-ea"/>
                <a:cs typeface="+mn-cs"/>
                <a:sym typeface="Calibri"/>
              </a:rPr>
              <a:t>motivi</a:t>
            </a:r>
            <a:r>
              <a:rPr lang="en-US" sz="2200" kern="1200" dirty="0">
                <a:solidFill>
                  <a:schemeClr val="tx1"/>
                </a:solidFill>
                <a:latin typeface="+mn-lt"/>
                <a:ea typeface="+mn-ea"/>
                <a:cs typeface="+mn-cs"/>
                <a:sym typeface="Calibri"/>
              </a:rPr>
              <a:t> di </a:t>
            </a:r>
            <a:r>
              <a:rPr lang="en-US" sz="2200" kern="1200" dirty="0" err="1">
                <a:solidFill>
                  <a:schemeClr val="tx1"/>
                </a:solidFill>
                <a:latin typeface="+mn-lt"/>
                <a:ea typeface="+mn-ea"/>
                <a:cs typeface="+mn-cs"/>
                <a:sym typeface="Calibri"/>
              </a:rPr>
              <a:t>ordine</a:t>
            </a:r>
            <a:r>
              <a:rPr lang="en-US" sz="2200" kern="1200" dirty="0">
                <a:solidFill>
                  <a:schemeClr val="tx1"/>
                </a:solidFill>
                <a:latin typeface="+mn-lt"/>
                <a:ea typeface="+mn-ea"/>
                <a:cs typeface="+mn-cs"/>
                <a:sym typeface="Calibri"/>
              </a:rPr>
              <a:t> </a:t>
            </a:r>
            <a:r>
              <a:rPr lang="en-US" sz="2200" kern="1200" dirty="0" err="1">
                <a:solidFill>
                  <a:schemeClr val="tx1"/>
                </a:solidFill>
                <a:latin typeface="+mn-lt"/>
                <a:ea typeface="+mn-ea"/>
                <a:cs typeface="+mn-cs"/>
                <a:sym typeface="Calibri"/>
              </a:rPr>
              <a:t>filosofico</a:t>
            </a:r>
            <a:r>
              <a:rPr lang="en-US" sz="2200" kern="1200" dirty="0">
                <a:solidFill>
                  <a:schemeClr val="tx1"/>
                </a:solidFill>
                <a:latin typeface="+mn-lt"/>
                <a:ea typeface="+mn-ea"/>
                <a:cs typeface="+mn-cs"/>
                <a:sym typeface="Calibri"/>
              </a:rPr>
              <a:t> e politico, ma per la </a:t>
            </a:r>
            <a:r>
              <a:rPr lang="en-US" sz="2200" kern="1200" dirty="0" err="1">
                <a:solidFill>
                  <a:schemeClr val="tx1"/>
                </a:solidFill>
                <a:latin typeface="+mn-lt"/>
                <a:ea typeface="+mn-ea"/>
                <a:cs typeface="+mn-cs"/>
                <a:sym typeface="Calibri"/>
              </a:rPr>
              <a:t>rinnovata</a:t>
            </a:r>
            <a:r>
              <a:rPr lang="en-US" sz="2200" kern="1200" dirty="0">
                <a:solidFill>
                  <a:schemeClr val="tx1"/>
                </a:solidFill>
                <a:latin typeface="+mn-lt"/>
                <a:ea typeface="+mn-ea"/>
                <a:cs typeface="+mn-cs"/>
                <a:sym typeface="Calibri"/>
              </a:rPr>
              <a:t> </a:t>
            </a:r>
            <a:r>
              <a:rPr lang="en-US" sz="2200" kern="1200" dirty="0" err="1">
                <a:solidFill>
                  <a:schemeClr val="tx1"/>
                </a:solidFill>
                <a:latin typeface="+mn-lt"/>
                <a:ea typeface="+mn-ea"/>
                <a:cs typeface="+mn-cs"/>
                <a:sym typeface="Calibri"/>
              </a:rPr>
              <a:t>urgenza</a:t>
            </a:r>
            <a:r>
              <a:rPr lang="en-US" sz="2200" kern="1200" dirty="0">
                <a:solidFill>
                  <a:schemeClr val="tx1"/>
                </a:solidFill>
                <a:latin typeface="+mn-lt"/>
                <a:ea typeface="+mn-ea"/>
                <a:cs typeface="+mn-cs"/>
                <a:sym typeface="Calibri"/>
              </a:rPr>
              <a:t> di </a:t>
            </a:r>
            <a:r>
              <a:rPr lang="en-US" sz="2200" kern="1200" dirty="0" err="1">
                <a:solidFill>
                  <a:schemeClr val="tx1"/>
                </a:solidFill>
                <a:latin typeface="+mn-lt"/>
                <a:ea typeface="+mn-ea"/>
                <a:cs typeface="+mn-cs"/>
                <a:sym typeface="Calibri"/>
              </a:rPr>
              <a:t>certi</a:t>
            </a:r>
            <a:r>
              <a:rPr lang="en-US" sz="2200" kern="1200" dirty="0">
                <a:solidFill>
                  <a:schemeClr val="tx1"/>
                </a:solidFill>
                <a:latin typeface="+mn-lt"/>
                <a:ea typeface="+mn-ea"/>
                <a:cs typeface="+mn-cs"/>
                <a:sym typeface="Calibri"/>
              </a:rPr>
              <a:t> </a:t>
            </a:r>
            <a:r>
              <a:rPr lang="en-US" sz="2200" kern="1200" dirty="0" err="1">
                <a:solidFill>
                  <a:schemeClr val="tx1"/>
                </a:solidFill>
                <a:latin typeface="+mn-lt"/>
                <a:ea typeface="+mn-ea"/>
                <a:cs typeface="+mn-cs"/>
                <a:sym typeface="Calibri"/>
              </a:rPr>
              <a:t>problemi</a:t>
            </a:r>
            <a:r>
              <a:rPr lang="en-US" sz="2200" kern="1200" dirty="0">
                <a:solidFill>
                  <a:schemeClr val="tx1"/>
                </a:solidFill>
                <a:latin typeface="+mn-lt"/>
                <a:ea typeface="+mn-ea"/>
                <a:cs typeface="+mn-cs"/>
                <a:sym typeface="Calibri"/>
              </a:rPr>
              <a:t> </a:t>
            </a:r>
            <a:r>
              <a:rPr lang="en-US" sz="2200" kern="1200" dirty="0" err="1">
                <a:solidFill>
                  <a:schemeClr val="tx1"/>
                </a:solidFill>
                <a:latin typeface="+mn-lt"/>
                <a:ea typeface="+mn-ea"/>
                <a:cs typeface="+mn-cs"/>
                <a:sym typeface="Calibri"/>
              </a:rPr>
              <a:t>sociali</a:t>
            </a:r>
            <a:r>
              <a:rPr lang="en-US" sz="2200" kern="1200" dirty="0">
                <a:solidFill>
                  <a:schemeClr val="tx1"/>
                </a:solidFill>
                <a:latin typeface="+mn-lt"/>
                <a:ea typeface="+mn-ea"/>
                <a:cs typeface="+mn-cs"/>
                <a:sym typeface="Calibri"/>
              </a:rPr>
              <a:t>. E’ </a:t>
            </a:r>
            <a:r>
              <a:rPr lang="en-US" sz="2200" kern="1200" dirty="0" err="1">
                <a:solidFill>
                  <a:schemeClr val="tx1"/>
                </a:solidFill>
                <a:latin typeface="+mn-lt"/>
                <a:ea typeface="+mn-ea"/>
                <a:cs typeface="+mn-cs"/>
                <a:sym typeface="Calibri"/>
              </a:rPr>
              <a:t>necessario</a:t>
            </a:r>
            <a:r>
              <a:rPr lang="en-US" sz="2200" kern="1200" dirty="0">
                <a:solidFill>
                  <a:schemeClr val="tx1"/>
                </a:solidFill>
                <a:latin typeface="+mn-lt"/>
                <a:ea typeface="+mn-ea"/>
                <a:cs typeface="+mn-cs"/>
                <a:sym typeface="Calibri"/>
              </a:rPr>
              <a:t> </a:t>
            </a:r>
            <a:r>
              <a:rPr lang="en-US" sz="2200" kern="1200" dirty="0" err="1">
                <a:solidFill>
                  <a:schemeClr val="tx1"/>
                </a:solidFill>
                <a:latin typeface="+mn-lt"/>
                <a:ea typeface="+mn-ea"/>
                <a:cs typeface="+mn-cs"/>
                <a:sym typeface="Calibri"/>
              </a:rPr>
              <a:t>allargare</a:t>
            </a:r>
            <a:r>
              <a:rPr lang="en-US" sz="2200" kern="1200" dirty="0">
                <a:solidFill>
                  <a:schemeClr val="tx1"/>
                </a:solidFill>
                <a:latin typeface="+mn-lt"/>
                <a:ea typeface="+mn-ea"/>
                <a:cs typeface="+mn-cs"/>
                <a:sym typeface="Calibri"/>
              </a:rPr>
              <a:t> il </a:t>
            </a:r>
            <a:r>
              <a:rPr lang="en-US" sz="2200" kern="1200" dirty="0" err="1">
                <a:solidFill>
                  <a:schemeClr val="tx1"/>
                </a:solidFill>
                <a:latin typeface="+mn-lt"/>
                <a:ea typeface="+mn-ea"/>
                <a:cs typeface="+mn-cs"/>
                <a:sym typeface="Calibri"/>
              </a:rPr>
              <a:t>centro</a:t>
            </a:r>
            <a:r>
              <a:rPr lang="en-US" sz="2200" kern="1200" dirty="0">
                <a:solidFill>
                  <a:schemeClr val="tx1"/>
                </a:solidFill>
                <a:latin typeface="+mn-lt"/>
                <a:ea typeface="+mn-ea"/>
                <a:cs typeface="+mn-cs"/>
                <a:sym typeface="Calibri"/>
              </a:rPr>
              <a:t> al punto di </a:t>
            </a:r>
            <a:r>
              <a:rPr lang="en-US" sz="2200" kern="1200" dirty="0" err="1">
                <a:solidFill>
                  <a:schemeClr val="tx1"/>
                </a:solidFill>
                <a:latin typeface="+mn-lt"/>
                <a:ea typeface="+mn-ea"/>
                <a:cs typeface="+mn-cs"/>
                <a:sym typeface="Calibri"/>
              </a:rPr>
              <a:t>recuperare</a:t>
            </a:r>
            <a:r>
              <a:rPr lang="en-US" sz="2200" kern="1200" dirty="0">
                <a:solidFill>
                  <a:schemeClr val="tx1"/>
                </a:solidFill>
                <a:latin typeface="+mn-lt"/>
                <a:ea typeface="+mn-ea"/>
                <a:cs typeface="+mn-cs"/>
                <a:sym typeface="Calibri"/>
              </a:rPr>
              <a:t> </a:t>
            </a:r>
            <a:r>
              <a:rPr lang="en-US" sz="2200" kern="1200" dirty="0" err="1">
                <a:solidFill>
                  <a:schemeClr val="tx1"/>
                </a:solidFill>
                <a:latin typeface="+mn-lt"/>
                <a:ea typeface="+mn-ea"/>
                <a:cs typeface="+mn-cs"/>
                <a:sym typeface="Calibri"/>
              </a:rPr>
              <a:t>alla</a:t>
            </a:r>
            <a:r>
              <a:rPr lang="en-US" sz="2200" kern="1200" dirty="0">
                <a:solidFill>
                  <a:schemeClr val="tx1"/>
                </a:solidFill>
                <a:latin typeface="+mn-lt"/>
                <a:ea typeface="+mn-ea"/>
                <a:cs typeface="+mn-cs"/>
                <a:sym typeface="Calibri"/>
              </a:rPr>
              <a:t> causa </a:t>
            </a:r>
            <a:r>
              <a:rPr lang="en-US" sz="2200" kern="1200" dirty="0" err="1">
                <a:solidFill>
                  <a:schemeClr val="tx1"/>
                </a:solidFill>
                <a:latin typeface="+mn-lt"/>
                <a:ea typeface="+mn-ea"/>
                <a:cs typeface="+mn-cs"/>
                <a:sym typeface="Calibri"/>
              </a:rPr>
              <a:t>democratica</a:t>
            </a:r>
            <a:r>
              <a:rPr lang="en-US" sz="2200" kern="1200" dirty="0">
                <a:solidFill>
                  <a:schemeClr val="tx1"/>
                </a:solidFill>
                <a:latin typeface="+mn-lt"/>
                <a:ea typeface="+mn-ea"/>
                <a:cs typeface="+mn-cs"/>
                <a:sym typeface="Calibri"/>
              </a:rPr>
              <a:t> le masse </a:t>
            </a:r>
            <a:r>
              <a:rPr lang="en-US" sz="2200" kern="1200" dirty="0" err="1">
                <a:solidFill>
                  <a:schemeClr val="tx1"/>
                </a:solidFill>
                <a:latin typeface="+mn-lt"/>
                <a:ea typeface="+mn-ea"/>
                <a:cs typeface="+mn-cs"/>
                <a:sym typeface="Calibri"/>
              </a:rPr>
              <a:t>popolari</a:t>
            </a:r>
            <a:r>
              <a:rPr lang="en-US" sz="2200" kern="1200" dirty="0">
                <a:solidFill>
                  <a:schemeClr val="tx1"/>
                </a:solidFill>
                <a:latin typeface="+mn-lt"/>
                <a:ea typeface="+mn-ea"/>
                <a:cs typeface="+mn-cs"/>
                <a:sym typeface="Calibri"/>
              </a:rPr>
              <a:t>.”</a:t>
            </a: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2200" kern="1200" dirty="0">
              <a:solidFill>
                <a:schemeClr val="tx1"/>
              </a:solidFill>
              <a:latin typeface="+mn-lt"/>
              <a:ea typeface="+mn-ea"/>
              <a:cs typeface="+mn-cs"/>
              <a:sym typeface="Calibri"/>
            </a:endParaRPr>
          </a:p>
          <a:p>
            <a:pPr marR="0" lvl="0">
              <a:lnSpc>
                <a:spcPct val="90000"/>
              </a:lnSpc>
              <a:spcBef>
                <a:spcPts val="0"/>
              </a:spcBef>
              <a:spcAft>
                <a:spcPts val="600"/>
              </a:spcAft>
              <a:buClr>
                <a:srgbClr val="000000"/>
              </a:buClr>
              <a:buSzPts val="1800"/>
            </a:pPr>
            <a:r>
              <a:rPr lang="en-US" sz="2200" kern="1200" dirty="0">
                <a:solidFill>
                  <a:schemeClr val="tx1"/>
                </a:solidFill>
                <a:latin typeface="+mn-lt"/>
                <a:ea typeface="+mn-ea"/>
                <a:cs typeface="+mn-cs"/>
                <a:sym typeface="Calibri"/>
              </a:rPr>
              <a:t>“</a:t>
            </a:r>
            <a:r>
              <a:rPr lang="en-US" sz="2200" b="1" kern="1200" dirty="0" err="1">
                <a:solidFill>
                  <a:schemeClr val="tx1"/>
                </a:solidFill>
                <a:latin typeface="+mn-lt"/>
                <a:ea typeface="+mn-ea"/>
                <a:cs typeface="+mn-cs"/>
                <a:sym typeface="Calibri"/>
              </a:rPr>
              <a:t>l’allargamento</a:t>
            </a:r>
            <a:r>
              <a:rPr lang="en-US" sz="2200" b="1" kern="1200" dirty="0">
                <a:solidFill>
                  <a:schemeClr val="tx1"/>
                </a:solidFill>
                <a:latin typeface="+mn-lt"/>
                <a:ea typeface="+mn-ea"/>
                <a:cs typeface="+mn-cs"/>
                <a:sym typeface="Calibri"/>
              </a:rPr>
              <a:t> a sinistra </a:t>
            </a:r>
            <a:r>
              <a:rPr lang="en-US" sz="2200" b="1" kern="1200" dirty="0" err="1">
                <a:solidFill>
                  <a:schemeClr val="tx1"/>
                </a:solidFill>
                <a:latin typeface="+mn-lt"/>
                <a:ea typeface="+mn-ea"/>
                <a:cs typeface="+mn-cs"/>
                <a:sym typeface="Calibri"/>
              </a:rPr>
              <a:t>anche</a:t>
            </a:r>
            <a:r>
              <a:rPr lang="en-US" sz="2200" b="1" kern="1200" dirty="0">
                <a:solidFill>
                  <a:schemeClr val="tx1"/>
                </a:solidFill>
                <a:latin typeface="+mn-lt"/>
                <a:ea typeface="+mn-ea"/>
                <a:cs typeface="+mn-cs"/>
                <a:sym typeface="Calibri"/>
              </a:rPr>
              <a:t> se </a:t>
            </a:r>
            <a:r>
              <a:rPr lang="en-US" sz="2200" b="1" kern="1200" dirty="0" err="1">
                <a:solidFill>
                  <a:schemeClr val="tx1"/>
                </a:solidFill>
                <a:latin typeface="+mn-lt"/>
                <a:ea typeface="+mn-ea"/>
                <a:cs typeface="+mn-cs"/>
                <a:sym typeface="Calibri"/>
              </a:rPr>
              <a:t>può</a:t>
            </a:r>
            <a:r>
              <a:rPr lang="en-US" sz="2200" b="1" kern="1200" dirty="0">
                <a:solidFill>
                  <a:schemeClr val="tx1"/>
                </a:solidFill>
                <a:latin typeface="+mn-lt"/>
                <a:ea typeface="+mn-ea"/>
                <a:cs typeface="+mn-cs"/>
                <a:sym typeface="Calibri"/>
              </a:rPr>
              <a:t> </a:t>
            </a:r>
            <a:r>
              <a:rPr lang="en-US" sz="2200" b="1" kern="1200" dirty="0" err="1">
                <a:solidFill>
                  <a:schemeClr val="tx1"/>
                </a:solidFill>
                <a:latin typeface="+mn-lt"/>
                <a:ea typeface="+mn-ea"/>
                <a:cs typeface="+mn-cs"/>
                <a:sym typeface="Calibri"/>
              </a:rPr>
              <a:t>essere</a:t>
            </a:r>
            <a:r>
              <a:rPr lang="en-US" sz="2200" b="1" kern="1200" dirty="0">
                <a:solidFill>
                  <a:schemeClr val="tx1"/>
                </a:solidFill>
                <a:latin typeface="+mn-lt"/>
                <a:ea typeface="+mn-ea"/>
                <a:cs typeface="+mn-cs"/>
                <a:sym typeface="Calibri"/>
              </a:rPr>
              <a:t> un </a:t>
            </a:r>
            <a:r>
              <a:rPr lang="en-US" sz="2200" b="1" kern="1200" dirty="0" err="1">
                <a:solidFill>
                  <a:schemeClr val="tx1"/>
                </a:solidFill>
                <a:latin typeface="+mn-lt"/>
                <a:ea typeface="+mn-ea"/>
                <a:cs typeface="+mn-cs"/>
                <a:sym typeface="Calibri"/>
              </a:rPr>
              <a:t>rischio</a:t>
            </a:r>
            <a:r>
              <a:rPr lang="en-US" sz="2200" b="1" kern="1200" dirty="0">
                <a:solidFill>
                  <a:schemeClr val="tx1"/>
                </a:solidFill>
                <a:latin typeface="+mn-lt"/>
                <a:ea typeface="+mn-ea"/>
                <a:cs typeface="+mn-cs"/>
                <a:sym typeface="Calibri"/>
              </a:rPr>
              <a:t>, ma era </a:t>
            </a:r>
            <a:r>
              <a:rPr lang="en-US" sz="2200" b="1" kern="1200" dirty="0" err="1">
                <a:solidFill>
                  <a:schemeClr val="tx1"/>
                </a:solidFill>
                <a:latin typeface="+mn-lt"/>
                <a:ea typeface="+mn-ea"/>
                <a:cs typeface="+mn-cs"/>
                <a:sym typeface="Calibri"/>
              </a:rPr>
              <a:t>dettato</a:t>
            </a:r>
            <a:r>
              <a:rPr lang="en-US" sz="2200" b="1" kern="1200" dirty="0">
                <a:solidFill>
                  <a:schemeClr val="tx1"/>
                </a:solidFill>
                <a:latin typeface="+mn-lt"/>
                <a:ea typeface="+mn-ea"/>
                <a:cs typeface="+mn-cs"/>
                <a:sym typeface="Calibri"/>
              </a:rPr>
              <a:t> </a:t>
            </a:r>
            <a:r>
              <a:rPr lang="en-US" sz="2200" b="1" kern="1200" dirty="0" err="1">
                <a:solidFill>
                  <a:schemeClr val="tx1"/>
                </a:solidFill>
                <a:latin typeface="+mn-lt"/>
                <a:ea typeface="+mn-ea"/>
                <a:cs typeface="+mn-cs"/>
                <a:sym typeface="Calibri"/>
              </a:rPr>
              <a:t>dalla</a:t>
            </a:r>
            <a:r>
              <a:rPr lang="en-US" sz="2200" b="1" kern="1200" dirty="0">
                <a:solidFill>
                  <a:schemeClr val="tx1"/>
                </a:solidFill>
                <a:latin typeface="+mn-lt"/>
                <a:ea typeface="+mn-ea"/>
                <a:cs typeface="+mn-cs"/>
                <a:sym typeface="Calibri"/>
              </a:rPr>
              <a:t> </a:t>
            </a:r>
            <a:r>
              <a:rPr lang="en-US" sz="2200" b="1" kern="1200" dirty="0" err="1">
                <a:solidFill>
                  <a:schemeClr val="tx1"/>
                </a:solidFill>
                <a:latin typeface="+mn-lt"/>
                <a:ea typeface="+mn-ea"/>
                <a:cs typeface="+mn-cs"/>
                <a:sym typeface="Calibri"/>
              </a:rPr>
              <a:t>necessità</a:t>
            </a:r>
            <a:r>
              <a:rPr lang="en-US" sz="2200" b="1" kern="1200" dirty="0">
                <a:solidFill>
                  <a:schemeClr val="tx1"/>
                </a:solidFill>
                <a:latin typeface="+mn-lt"/>
                <a:ea typeface="+mn-ea"/>
                <a:cs typeface="+mn-cs"/>
                <a:sym typeface="Calibri"/>
              </a:rPr>
              <a:t> morale di </a:t>
            </a:r>
            <a:r>
              <a:rPr lang="en-US" sz="2200" b="1" kern="1200" dirty="0" err="1">
                <a:solidFill>
                  <a:schemeClr val="tx1"/>
                </a:solidFill>
                <a:latin typeface="+mn-lt"/>
                <a:ea typeface="+mn-ea"/>
                <a:cs typeface="+mn-cs"/>
                <a:sym typeface="Calibri"/>
              </a:rPr>
              <a:t>portare</a:t>
            </a:r>
            <a:r>
              <a:rPr lang="en-US" sz="2200" b="1" kern="1200" dirty="0">
                <a:solidFill>
                  <a:schemeClr val="tx1"/>
                </a:solidFill>
                <a:latin typeface="+mn-lt"/>
                <a:ea typeface="+mn-ea"/>
                <a:cs typeface="+mn-cs"/>
                <a:sym typeface="Calibri"/>
              </a:rPr>
              <a:t> </a:t>
            </a:r>
            <a:r>
              <a:rPr lang="en-US" sz="2200" b="1" kern="1200" dirty="0" err="1">
                <a:solidFill>
                  <a:schemeClr val="tx1"/>
                </a:solidFill>
                <a:latin typeface="+mn-lt"/>
                <a:ea typeface="+mn-ea"/>
                <a:cs typeface="+mn-cs"/>
                <a:sym typeface="Calibri"/>
              </a:rPr>
              <a:t>nell’alveo</a:t>
            </a:r>
            <a:r>
              <a:rPr lang="en-US" sz="2200" b="1" kern="1200" dirty="0">
                <a:solidFill>
                  <a:schemeClr val="tx1"/>
                </a:solidFill>
                <a:latin typeface="+mn-lt"/>
                <a:ea typeface="+mn-ea"/>
                <a:cs typeface="+mn-cs"/>
                <a:sym typeface="Calibri"/>
              </a:rPr>
              <a:t> </a:t>
            </a:r>
            <a:r>
              <a:rPr lang="en-US" sz="2200" b="1" kern="1200" dirty="0" err="1">
                <a:solidFill>
                  <a:schemeClr val="tx1"/>
                </a:solidFill>
                <a:latin typeface="+mn-lt"/>
                <a:ea typeface="+mn-ea"/>
                <a:cs typeface="+mn-cs"/>
                <a:sym typeface="Calibri"/>
              </a:rPr>
              <a:t>democratico</a:t>
            </a:r>
            <a:r>
              <a:rPr lang="en-US" sz="2200" b="1" kern="1200" dirty="0">
                <a:solidFill>
                  <a:schemeClr val="tx1"/>
                </a:solidFill>
                <a:latin typeface="+mn-lt"/>
                <a:ea typeface="+mn-ea"/>
                <a:cs typeface="+mn-cs"/>
                <a:sym typeface="Calibri"/>
              </a:rPr>
              <a:t> </a:t>
            </a:r>
            <a:r>
              <a:rPr lang="en-US" sz="2200" b="1" kern="1200" dirty="0" err="1">
                <a:solidFill>
                  <a:schemeClr val="tx1"/>
                </a:solidFill>
                <a:latin typeface="+mn-lt"/>
                <a:ea typeface="+mn-ea"/>
                <a:cs typeface="+mn-cs"/>
                <a:sym typeface="Calibri"/>
              </a:rPr>
              <a:t>delle</a:t>
            </a:r>
            <a:r>
              <a:rPr lang="en-US" sz="2200" b="1" kern="1200" dirty="0">
                <a:solidFill>
                  <a:schemeClr val="tx1"/>
                </a:solidFill>
                <a:latin typeface="+mn-lt"/>
                <a:ea typeface="+mn-ea"/>
                <a:cs typeface="+mn-cs"/>
                <a:sym typeface="Calibri"/>
              </a:rPr>
              <a:t> masse </a:t>
            </a:r>
            <a:r>
              <a:rPr lang="en-US" sz="2200" b="1" kern="1200" dirty="0" err="1">
                <a:solidFill>
                  <a:schemeClr val="tx1"/>
                </a:solidFill>
                <a:latin typeface="+mn-lt"/>
                <a:ea typeface="+mn-ea"/>
                <a:cs typeface="+mn-cs"/>
                <a:sym typeface="Calibri"/>
              </a:rPr>
              <a:t>che</a:t>
            </a:r>
            <a:r>
              <a:rPr lang="en-US" sz="2200" b="1" kern="1200" dirty="0">
                <a:solidFill>
                  <a:schemeClr val="tx1"/>
                </a:solidFill>
                <a:latin typeface="+mn-lt"/>
                <a:ea typeface="+mn-ea"/>
                <a:cs typeface="+mn-cs"/>
                <a:sym typeface="Calibri"/>
              </a:rPr>
              <a:t> non </a:t>
            </a:r>
            <a:r>
              <a:rPr lang="en-US" sz="2200" b="1" kern="1200" dirty="0" err="1">
                <a:solidFill>
                  <a:schemeClr val="tx1"/>
                </a:solidFill>
                <a:latin typeface="+mn-lt"/>
                <a:ea typeface="+mn-ea"/>
                <a:cs typeface="+mn-cs"/>
                <a:sym typeface="Calibri"/>
              </a:rPr>
              <a:t>si</a:t>
            </a:r>
            <a:r>
              <a:rPr lang="en-US" sz="2200" b="1" kern="1200" dirty="0">
                <a:solidFill>
                  <a:schemeClr val="tx1"/>
                </a:solidFill>
                <a:latin typeface="+mn-lt"/>
                <a:ea typeface="+mn-ea"/>
                <a:cs typeface="+mn-cs"/>
                <a:sym typeface="Calibri"/>
              </a:rPr>
              <a:t> </a:t>
            </a:r>
            <a:r>
              <a:rPr lang="en-US" sz="2200" b="1" kern="1200" dirty="0" err="1">
                <a:solidFill>
                  <a:schemeClr val="tx1"/>
                </a:solidFill>
                <a:latin typeface="+mn-lt"/>
                <a:ea typeface="+mn-ea"/>
                <a:cs typeface="+mn-cs"/>
                <a:sym typeface="Calibri"/>
              </a:rPr>
              <a:t>possono</a:t>
            </a:r>
            <a:r>
              <a:rPr lang="en-US" sz="2200" b="1" kern="1200" dirty="0">
                <a:solidFill>
                  <a:schemeClr val="tx1"/>
                </a:solidFill>
                <a:latin typeface="+mn-lt"/>
                <a:ea typeface="+mn-ea"/>
                <a:cs typeface="+mn-cs"/>
                <a:sym typeface="Calibri"/>
              </a:rPr>
              <a:t> </a:t>
            </a:r>
            <a:r>
              <a:rPr lang="en-US" sz="2200" b="1" kern="1200" dirty="0" err="1">
                <a:solidFill>
                  <a:schemeClr val="tx1"/>
                </a:solidFill>
                <a:latin typeface="+mn-lt"/>
                <a:ea typeface="+mn-ea"/>
                <a:cs typeface="+mn-cs"/>
                <a:sym typeface="Calibri"/>
              </a:rPr>
              <a:t>sottovalutare</a:t>
            </a:r>
            <a:r>
              <a:rPr lang="en-US" sz="2200" kern="1200" dirty="0">
                <a:solidFill>
                  <a:schemeClr val="tx1"/>
                </a:solidFill>
                <a:latin typeface="+mn-lt"/>
                <a:ea typeface="+mn-ea"/>
                <a:cs typeface="+mn-cs"/>
                <a:sym typeface="Calibri"/>
              </a:rPr>
              <a:t>”</a:t>
            </a: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2200" kern="1200" dirty="0">
              <a:solidFill>
                <a:schemeClr val="tx1"/>
              </a:solidFill>
              <a:latin typeface="+mn-lt"/>
              <a:ea typeface="+mn-ea"/>
              <a:cs typeface="+mn-cs"/>
              <a:sym typeface="Calibri"/>
            </a:endParaRPr>
          </a:p>
          <a:p>
            <a:pPr marR="0" lvl="0">
              <a:lnSpc>
                <a:spcPct val="90000"/>
              </a:lnSpc>
              <a:spcBef>
                <a:spcPts val="0"/>
              </a:spcBef>
              <a:spcAft>
                <a:spcPts val="600"/>
              </a:spcAft>
              <a:buClr>
                <a:srgbClr val="000000"/>
              </a:buClr>
              <a:buSzPts val="1800"/>
            </a:pPr>
            <a:r>
              <a:rPr lang="en-US" sz="2200" i="1" kern="1200" dirty="0" err="1">
                <a:solidFill>
                  <a:schemeClr val="tx1"/>
                </a:solidFill>
                <a:latin typeface="+mn-lt"/>
                <a:ea typeface="+mn-ea"/>
                <a:cs typeface="+mn-cs"/>
                <a:sym typeface="Calibri"/>
              </a:rPr>
              <a:t>Commento</a:t>
            </a:r>
            <a:r>
              <a:rPr lang="en-US" sz="2200" i="1" kern="1200" dirty="0">
                <a:solidFill>
                  <a:schemeClr val="tx1"/>
                </a:solidFill>
                <a:latin typeface="+mn-lt"/>
                <a:ea typeface="+mn-ea"/>
                <a:cs typeface="+mn-cs"/>
                <a:sym typeface="Calibri"/>
              </a:rPr>
              <a:t> alle </a:t>
            </a:r>
            <a:r>
              <a:rPr lang="en-US" sz="2200" i="1" kern="1200" dirty="0" err="1">
                <a:solidFill>
                  <a:schemeClr val="tx1"/>
                </a:solidFill>
                <a:latin typeface="+mn-lt"/>
                <a:ea typeface="+mn-ea"/>
                <a:cs typeface="+mn-cs"/>
                <a:sym typeface="Calibri"/>
              </a:rPr>
              <a:t>elezioni</a:t>
            </a:r>
            <a:r>
              <a:rPr lang="en-US" sz="2200" i="1" kern="1200" dirty="0">
                <a:solidFill>
                  <a:schemeClr val="tx1"/>
                </a:solidFill>
                <a:latin typeface="+mn-lt"/>
                <a:ea typeface="+mn-ea"/>
                <a:cs typeface="+mn-cs"/>
                <a:sym typeface="Calibri"/>
              </a:rPr>
              <a:t> del 7 </a:t>
            </a:r>
            <a:r>
              <a:rPr lang="en-US" sz="2200" i="1" kern="1200" dirty="0" err="1">
                <a:solidFill>
                  <a:schemeClr val="tx1"/>
                </a:solidFill>
                <a:latin typeface="+mn-lt"/>
                <a:ea typeface="+mn-ea"/>
                <a:cs typeface="+mn-cs"/>
                <a:sym typeface="Calibri"/>
              </a:rPr>
              <a:t>giugno</a:t>
            </a:r>
            <a:r>
              <a:rPr lang="en-US" sz="2200" i="1" kern="1200" dirty="0">
                <a:solidFill>
                  <a:schemeClr val="tx1"/>
                </a:solidFill>
                <a:latin typeface="+mn-lt"/>
                <a:ea typeface="+mn-ea"/>
                <a:cs typeface="+mn-cs"/>
                <a:sym typeface="Calibri"/>
              </a:rPr>
              <a:t> 1953 - L. Granelli, </a:t>
            </a:r>
            <a:r>
              <a:rPr lang="en-US" sz="2200" i="1" kern="1200" dirty="0" err="1">
                <a:solidFill>
                  <a:schemeClr val="tx1"/>
                </a:solidFill>
                <a:latin typeface="+mn-lt"/>
                <a:ea typeface="+mn-ea"/>
                <a:cs typeface="+mn-cs"/>
                <a:sym typeface="Calibri"/>
              </a:rPr>
              <a:t>Politica</a:t>
            </a:r>
            <a:r>
              <a:rPr lang="en-US" sz="2200" i="1" kern="1200" dirty="0">
                <a:solidFill>
                  <a:schemeClr val="tx1"/>
                </a:solidFill>
                <a:latin typeface="+mn-lt"/>
                <a:ea typeface="+mn-ea"/>
                <a:cs typeface="+mn-cs"/>
                <a:sym typeface="Calibri"/>
              </a:rPr>
              <a:t> di </a:t>
            </a:r>
            <a:r>
              <a:rPr lang="en-US" sz="2200" i="1" kern="1200" dirty="0" err="1">
                <a:solidFill>
                  <a:schemeClr val="tx1"/>
                </a:solidFill>
                <a:latin typeface="+mn-lt"/>
                <a:ea typeface="+mn-ea"/>
                <a:cs typeface="+mn-cs"/>
                <a:sym typeface="Calibri"/>
              </a:rPr>
              <a:t>centro</a:t>
            </a:r>
            <a:r>
              <a:rPr lang="en-US" sz="2200" i="1" kern="1200" dirty="0">
                <a:solidFill>
                  <a:schemeClr val="tx1"/>
                </a:solidFill>
                <a:latin typeface="+mn-lt"/>
                <a:ea typeface="+mn-ea"/>
                <a:cs typeface="+mn-cs"/>
                <a:sym typeface="Calibri"/>
              </a:rPr>
              <a:t>: </a:t>
            </a:r>
            <a:r>
              <a:rPr lang="en-US" sz="2200" i="1" kern="1200" dirty="0" err="1">
                <a:solidFill>
                  <a:schemeClr val="tx1"/>
                </a:solidFill>
                <a:latin typeface="+mn-lt"/>
                <a:ea typeface="+mn-ea"/>
                <a:cs typeface="+mn-cs"/>
                <a:sym typeface="Calibri"/>
              </a:rPr>
              <a:t>politica</a:t>
            </a:r>
            <a:r>
              <a:rPr lang="en-US" sz="2200" i="1" kern="1200" dirty="0">
                <a:solidFill>
                  <a:schemeClr val="tx1"/>
                </a:solidFill>
                <a:latin typeface="+mn-lt"/>
                <a:ea typeface="+mn-ea"/>
                <a:cs typeface="+mn-cs"/>
                <a:sym typeface="Calibri"/>
              </a:rPr>
              <a:t> </a:t>
            </a:r>
            <a:r>
              <a:rPr lang="en-US" sz="2200" i="1" kern="1200" dirty="0" err="1">
                <a:solidFill>
                  <a:schemeClr val="tx1"/>
                </a:solidFill>
                <a:latin typeface="+mn-lt"/>
                <a:ea typeface="+mn-ea"/>
                <a:cs typeface="+mn-cs"/>
                <a:sym typeface="Calibri"/>
              </a:rPr>
              <a:t>sociale</a:t>
            </a:r>
            <a:r>
              <a:rPr lang="en-US" sz="2200" i="1" kern="1200" dirty="0">
                <a:solidFill>
                  <a:schemeClr val="tx1"/>
                </a:solidFill>
                <a:latin typeface="+mn-lt"/>
                <a:ea typeface="+mn-ea"/>
                <a:cs typeface="+mn-cs"/>
                <a:sym typeface="Calibri"/>
              </a:rPr>
              <a:t>!, in “</a:t>
            </a:r>
            <a:r>
              <a:rPr lang="en-US" sz="2200" i="1" kern="1200" dirty="0" err="1">
                <a:solidFill>
                  <a:schemeClr val="tx1"/>
                </a:solidFill>
                <a:latin typeface="+mn-lt"/>
                <a:ea typeface="+mn-ea"/>
                <a:cs typeface="+mn-cs"/>
                <a:sym typeface="Calibri"/>
              </a:rPr>
              <a:t>Campanone</a:t>
            </a:r>
            <a:r>
              <a:rPr lang="en-US" sz="2200" i="1" kern="1200" dirty="0">
                <a:solidFill>
                  <a:schemeClr val="tx1"/>
                </a:solidFill>
                <a:latin typeface="+mn-lt"/>
                <a:ea typeface="+mn-ea"/>
                <a:cs typeface="+mn-cs"/>
                <a:sym typeface="Calibri"/>
              </a:rPr>
              <a:t>”, 19 </a:t>
            </a:r>
            <a:r>
              <a:rPr lang="en-US" sz="2200" i="1" kern="1200" dirty="0" err="1">
                <a:solidFill>
                  <a:schemeClr val="tx1"/>
                </a:solidFill>
                <a:latin typeface="+mn-lt"/>
                <a:ea typeface="+mn-ea"/>
                <a:cs typeface="+mn-cs"/>
                <a:sym typeface="Calibri"/>
              </a:rPr>
              <a:t>giugno</a:t>
            </a:r>
            <a:r>
              <a:rPr lang="en-US" sz="2200" i="1" kern="1200" dirty="0">
                <a:solidFill>
                  <a:schemeClr val="tx1"/>
                </a:solidFill>
                <a:latin typeface="+mn-lt"/>
                <a:ea typeface="+mn-ea"/>
                <a:cs typeface="+mn-cs"/>
                <a:sym typeface="Calibri"/>
              </a:rPr>
              <a:t> 1953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useBgFill="1">
        <p:nvSpPr>
          <p:cNvPr id="229" name="Rectangle 22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reeform: Shape 23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3" name="Arc 23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4" name="Google Shape;224;g3434b78b493_0_451"/>
          <p:cNvSpPr txBox="1"/>
          <p:nvPr/>
        </p:nvSpPr>
        <p:spPr>
          <a:xfrm>
            <a:off x="1074174" y="1078372"/>
            <a:ext cx="10872020" cy="4555511"/>
          </a:xfrm>
          <a:prstGeom prst="rect">
            <a:avLst/>
          </a:prstGeom>
        </p:spPr>
        <p:txBody>
          <a:bodyPr spcFirstLastPara="1" vert="horz" lIns="91440" tIns="45720" rIns="91440" bIns="45720" rtlCol="0" anchorCtr="0">
            <a:normAutofit fontScale="92500" lnSpcReduction="20000"/>
          </a:bodyPr>
          <a:lstStyle/>
          <a:p>
            <a:pPr marR="0" lvl="0">
              <a:lnSpc>
                <a:spcPct val="90000"/>
              </a:lnSpc>
              <a:spcBef>
                <a:spcPts val="0"/>
              </a:spcBef>
              <a:spcAft>
                <a:spcPts val="600"/>
              </a:spcAft>
              <a:buClr>
                <a:srgbClr val="000000"/>
              </a:buClr>
              <a:buSzPts val="1800"/>
            </a:pPr>
            <a:r>
              <a:rPr lang="en-US" sz="2000" b="1" kern="1200" dirty="0">
                <a:solidFill>
                  <a:schemeClr val="tx1"/>
                </a:solidFill>
                <a:latin typeface="+mn-lt"/>
                <a:ea typeface="+mn-ea"/>
                <a:cs typeface="+mn-cs"/>
                <a:sym typeface="Calibri"/>
              </a:rPr>
              <a:t>UN ALTRO TIPO DI “RIVOLUZIONE”</a:t>
            </a:r>
          </a:p>
          <a:p>
            <a:pPr marR="0" lvl="0">
              <a:lnSpc>
                <a:spcPct val="90000"/>
              </a:lnSpc>
              <a:spcBef>
                <a:spcPts val="0"/>
              </a:spcBef>
              <a:spcAft>
                <a:spcPts val="600"/>
              </a:spcAft>
              <a:buClr>
                <a:srgbClr val="000000"/>
              </a:buClr>
              <a:buSzPts val="1800"/>
            </a:pPr>
            <a:endParaRPr lang="en-US" sz="2000" kern="1200" dirty="0">
              <a:solidFill>
                <a:schemeClr val="tx1"/>
              </a:solidFill>
              <a:latin typeface="+mn-lt"/>
              <a:ea typeface="+mn-ea"/>
              <a:cs typeface="+mn-cs"/>
              <a:sym typeface="Calibri"/>
            </a:endParaRPr>
          </a:p>
          <a:p>
            <a:pPr marR="0" lvl="0">
              <a:lnSpc>
                <a:spcPct val="90000"/>
              </a:lnSpc>
              <a:spcBef>
                <a:spcPts val="0"/>
              </a:spcBef>
              <a:spcAft>
                <a:spcPts val="600"/>
              </a:spcAft>
              <a:buClr>
                <a:srgbClr val="000000"/>
              </a:buClr>
              <a:buSzPts val="1800"/>
            </a:pPr>
            <a:r>
              <a:rPr lang="en-US" sz="2000" kern="1200" dirty="0">
                <a:solidFill>
                  <a:schemeClr val="tx1"/>
                </a:solidFill>
                <a:latin typeface="+mn-lt"/>
                <a:ea typeface="+mn-ea"/>
                <a:cs typeface="+mn-cs"/>
                <a:sym typeface="Calibri"/>
              </a:rPr>
              <a:t>“I </a:t>
            </a:r>
            <a:r>
              <a:rPr lang="en-US" sz="2000" kern="1200" dirty="0" err="1">
                <a:solidFill>
                  <a:schemeClr val="tx1"/>
                </a:solidFill>
                <a:latin typeface="+mn-lt"/>
                <a:ea typeface="+mn-ea"/>
                <a:cs typeface="+mn-cs"/>
                <a:sym typeface="Calibri"/>
              </a:rPr>
              <a:t>democristiani</a:t>
            </a:r>
            <a:r>
              <a:rPr lang="en-US" sz="2000" kern="1200" dirty="0">
                <a:solidFill>
                  <a:schemeClr val="tx1"/>
                </a:solidFill>
                <a:latin typeface="+mn-lt"/>
                <a:ea typeface="+mn-ea"/>
                <a:cs typeface="+mn-cs"/>
                <a:sym typeface="Calibri"/>
              </a:rPr>
              <a:t> non </a:t>
            </a:r>
            <a:r>
              <a:rPr lang="en-US" sz="2000" kern="1200" dirty="0" err="1">
                <a:solidFill>
                  <a:schemeClr val="tx1"/>
                </a:solidFill>
                <a:latin typeface="+mn-lt"/>
                <a:ea typeface="+mn-ea"/>
                <a:cs typeface="+mn-cs"/>
                <a:sym typeface="Calibri"/>
              </a:rPr>
              <a:t>vogliono</a:t>
            </a:r>
            <a:r>
              <a:rPr lang="en-US" sz="2000"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schierarsi</a:t>
            </a:r>
            <a:r>
              <a:rPr lang="en-US" sz="2000" b="1" kern="1200" dirty="0">
                <a:solidFill>
                  <a:schemeClr val="tx1"/>
                </a:solidFill>
                <a:latin typeface="+mn-lt"/>
                <a:ea typeface="+mn-ea"/>
                <a:cs typeface="+mn-cs"/>
                <a:sym typeface="Calibri"/>
              </a:rPr>
              <a:t> da </a:t>
            </a:r>
            <a:r>
              <a:rPr lang="en-US" sz="2000" b="1" kern="1200" dirty="0" err="1">
                <a:solidFill>
                  <a:schemeClr val="tx1"/>
                </a:solidFill>
                <a:latin typeface="+mn-lt"/>
                <a:ea typeface="+mn-ea"/>
                <a:cs typeface="+mn-cs"/>
                <a:sym typeface="Calibri"/>
              </a:rPr>
              <a:t>parte</a:t>
            </a:r>
            <a:r>
              <a:rPr lang="en-US" sz="2000" b="1" kern="1200" dirty="0">
                <a:solidFill>
                  <a:schemeClr val="tx1"/>
                </a:solidFill>
                <a:latin typeface="+mn-lt"/>
                <a:ea typeface="+mn-ea"/>
                <a:cs typeface="+mn-cs"/>
                <a:sym typeface="Calibri"/>
              </a:rPr>
              <a:t> di </a:t>
            </a:r>
            <a:r>
              <a:rPr lang="en-US" sz="2000" b="1" kern="1200" dirty="0" err="1">
                <a:solidFill>
                  <a:schemeClr val="tx1"/>
                </a:solidFill>
                <a:latin typeface="+mn-lt"/>
                <a:ea typeface="+mn-ea"/>
                <a:cs typeface="+mn-cs"/>
                <a:sym typeface="Calibri"/>
              </a:rPr>
              <a:t>quella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classe</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borghese</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che</a:t>
            </a:r>
            <a:r>
              <a:rPr lang="en-US" sz="2000" b="1" kern="1200" dirty="0">
                <a:solidFill>
                  <a:schemeClr val="tx1"/>
                </a:solidFill>
                <a:latin typeface="+mn-lt"/>
                <a:ea typeface="+mn-ea"/>
                <a:cs typeface="+mn-cs"/>
                <a:sym typeface="Calibri"/>
              </a:rPr>
              <a:t> dopo la </a:t>
            </a:r>
            <a:r>
              <a:rPr lang="en-US" sz="2000" b="1" kern="1200" dirty="0" err="1">
                <a:solidFill>
                  <a:schemeClr val="tx1"/>
                </a:solidFill>
                <a:latin typeface="+mn-lt"/>
                <a:ea typeface="+mn-ea"/>
                <a:cs typeface="+mn-cs"/>
                <a:sym typeface="Calibri"/>
              </a:rPr>
              <a:t>rottura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rivoluzionaria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della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Resistenza</a:t>
            </a:r>
            <a:r>
              <a:rPr lang="en-US" sz="2000" b="1" kern="1200" dirty="0">
                <a:solidFill>
                  <a:schemeClr val="tx1"/>
                </a:solidFill>
                <a:latin typeface="+mn-lt"/>
                <a:ea typeface="+mn-ea"/>
                <a:cs typeface="+mn-cs"/>
                <a:sym typeface="Calibri"/>
              </a:rPr>
              <a:t>, ha </a:t>
            </a:r>
            <a:r>
              <a:rPr lang="en-US" sz="2000" b="1" kern="1200" dirty="0" err="1">
                <a:solidFill>
                  <a:schemeClr val="tx1"/>
                </a:solidFill>
                <a:latin typeface="+mn-lt"/>
                <a:ea typeface="+mn-ea"/>
                <a:cs typeface="+mn-cs"/>
                <a:sym typeface="Calibri"/>
              </a:rPr>
              <a:t>iniziato</a:t>
            </a:r>
            <a:r>
              <a:rPr lang="en-US" sz="2000" b="1" kern="1200" dirty="0">
                <a:solidFill>
                  <a:schemeClr val="tx1"/>
                </a:solidFill>
                <a:latin typeface="+mn-lt"/>
                <a:ea typeface="+mn-ea"/>
                <a:cs typeface="+mn-cs"/>
                <a:sym typeface="Calibri"/>
              </a:rPr>
              <a:t> e conduce senza </a:t>
            </a:r>
            <a:r>
              <a:rPr lang="en-US" sz="2000" b="1" kern="1200" dirty="0" err="1">
                <a:solidFill>
                  <a:schemeClr val="tx1"/>
                </a:solidFill>
                <a:latin typeface="+mn-lt"/>
                <a:ea typeface="+mn-ea"/>
                <a:cs typeface="+mn-cs"/>
                <a:sym typeface="Calibri"/>
              </a:rPr>
              <a:t>scrupoli</a:t>
            </a:r>
            <a:r>
              <a:rPr lang="en-US" sz="2000" b="1" kern="1200" dirty="0">
                <a:solidFill>
                  <a:schemeClr val="tx1"/>
                </a:solidFill>
                <a:latin typeface="+mn-lt"/>
                <a:ea typeface="+mn-ea"/>
                <a:cs typeface="+mn-cs"/>
                <a:sym typeface="Calibri"/>
              </a:rPr>
              <a:t> la </a:t>
            </a:r>
            <a:r>
              <a:rPr lang="en-US" sz="2000" b="1" kern="1200" dirty="0" err="1">
                <a:solidFill>
                  <a:schemeClr val="tx1"/>
                </a:solidFill>
                <a:latin typeface="+mn-lt"/>
                <a:ea typeface="+mn-ea"/>
                <a:cs typeface="+mn-cs"/>
                <a:sym typeface="Calibri"/>
              </a:rPr>
              <a:t>sua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offensiva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reazionaria</a:t>
            </a:r>
            <a:r>
              <a:rPr lang="en-US" sz="2000" kern="1200" dirty="0">
                <a:solidFill>
                  <a:schemeClr val="tx1"/>
                </a:solidFill>
                <a:latin typeface="+mn-lt"/>
                <a:ea typeface="+mn-ea"/>
                <a:cs typeface="+mn-cs"/>
                <a:sym typeface="Calibri"/>
              </a:rPr>
              <a:t>”</a:t>
            </a: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2000" kern="1200" dirty="0">
              <a:solidFill>
                <a:schemeClr val="tx1"/>
              </a:solidFill>
              <a:latin typeface="+mn-lt"/>
              <a:ea typeface="+mn-ea"/>
              <a:cs typeface="+mn-cs"/>
              <a:sym typeface="Calibri"/>
            </a:endParaRPr>
          </a:p>
          <a:p>
            <a:pPr marR="0" lvl="0">
              <a:lnSpc>
                <a:spcPct val="90000"/>
              </a:lnSpc>
              <a:spcBef>
                <a:spcPts val="0"/>
              </a:spcBef>
              <a:spcAft>
                <a:spcPts val="600"/>
              </a:spcAft>
              <a:buClr>
                <a:srgbClr val="000000"/>
              </a:buClr>
              <a:buSzPts val="1800"/>
            </a:pPr>
            <a:r>
              <a:rPr lang="en-US" sz="2000" kern="1200" dirty="0">
                <a:solidFill>
                  <a:schemeClr val="tx1"/>
                </a:solidFill>
                <a:latin typeface="+mn-lt"/>
                <a:ea typeface="+mn-ea"/>
                <a:cs typeface="+mn-cs"/>
                <a:sym typeface="Calibri"/>
              </a:rPr>
              <a:t>Granelli </a:t>
            </a:r>
            <a:r>
              <a:rPr lang="en-US" sz="2000" kern="1200" dirty="0" err="1">
                <a:solidFill>
                  <a:schemeClr val="tx1"/>
                </a:solidFill>
                <a:latin typeface="+mn-lt"/>
                <a:ea typeface="+mn-ea"/>
                <a:cs typeface="+mn-cs"/>
                <a:sym typeface="Calibri"/>
              </a:rPr>
              <a:t>rivendicava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l’attualità</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dell’esigenza</a:t>
            </a:r>
            <a:r>
              <a:rPr lang="en-US" sz="2000" kern="1200" dirty="0">
                <a:solidFill>
                  <a:schemeClr val="tx1"/>
                </a:solidFill>
                <a:latin typeface="+mn-lt"/>
                <a:ea typeface="+mn-ea"/>
                <a:cs typeface="+mn-cs"/>
                <a:sym typeface="Calibri"/>
              </a:rPr>
              <a:t> di </a:t>
            </a:r>
            <a:r>
              <a:rPr lang="en-US" sz="2000" kern="1200" dirty="0" err="1">
                <a:solidFill>
                  <a:schemeClr val="tx1"/>
                </a:solidFill>
                <a:latin typeface="+mn-lt"/>
                <a:ea typeface="+mn-ea"/>
                <a:cs typeface="+mn-cs"/>
                <a:sym typeface="Calibri"/>
              </a:rPr>
              <a:t>una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rivoluzione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che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rovesci</a:t>
            </a:r>
            <a:r>
              <a:rPr lang="en-US" sz="2000" kern="1200" dirty="0">
                <a:solidFill>
                  <a:schemeClr val="tx1"/>
                </a:solidFill>
                <a:latin typeface="+mn-lt"/>
                <a:ea typeface="+mn-ea"/>
                <a:cs typeface="+mn-cs"/>
                <a:sym typeface="Calibri"/>
              </a:rPr>
              <a:t> il </a:t>
            </a:r>
            <a:r>
              <a:rPr lang="en-US" sz="2000" kern="1200" dirty="0" err="1">
                <a:solidFill>
                  <a:schemeClr val="tx1"/>
                </a:solidFill>
                <a:latin typeface="+mn-lt"/>
                <a:ea typeface="+mn-ea"/>
                <a:cs typeface="+mn-cs"/>
                <a:sym typeface="Calibri"/>
              </a:rPr>
              <a:t>sistema</a:t>
            </a:r>
            <a:r>
              <a:rPr lang="en-US" sz="2000" kern="1200" dirty="0">
                <a:solidFill>
                  <a:schemeClr val="tx1"/>
                </a:solidFill>
                <a:latin typeface="+mn-lt"/>
                <a:ea typeface="+mn-ea"/>
                <a:cs typeface="+mn-cs"/>
                <a:sym typeface="Calibri"/>
              </a:rPr>
              <a:t> e </a:t>
            </a:r>
            <a:r>
              <a:rPr lang="en-US" sz="2000" kern="1200" dirty="0" err="1">
                <a:solidFill>
                  <a:schemeClr val="tx1"/>
                </a:solidFill>
                <a:latin typeface="+mn-lt"/>
                <a:ea typeface="+mn-ea"/>
                <a:cs typeface="+mn-cs"/>
                <a:sym typeface="Calibri"/>
              </a:rPr>
              <a:t>inserisca</a:t>
            </a:r>
            <a:r>
              <a:rPr lang="en-US" sz="2000" kern="1200" dirty="0">
                <a:solidFill>
                  <a:schemeClr val="tx1"/>
                </a:solidFill>
                <a:latin typeface="+mn-lt"/>
                <a:ea typeface="+mn-ea"/>
                <a:cs typeface="+mn-cs"/>
                <a:sym typeface="Calibri"/>
              </a:rPr>
              <a:t> le masse </a:t>
            </a:r>
            <a:r>
              <a:rPr lang="en-US" sz="2000" kern="1200" dirty="0" err="1">
                <a:solidFill>
                  <a:schemeClr val="tx1"/>
                </a:solidFill>
                <a:latin typeface="+mn-lt"/>
                <a:ea typeface="+mn-ea"/>
                <a:cs typeface="+mn-cs"/>
                <a:sym typeface="Calibri"/>
              </a:rPr>
              <a:t>popolari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nello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stato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rimettendo</a:t>
            </a:r>
            <a:r>
              <a:rPr lang="en-US" sz="2000" kern="1200" dirty="0">
                <a:solidFill>
                  <a:schemeClr val="tx1"/>
                </a:solidFill>
                <a:latin typeface="+mn-lt"/>
                <a:ea typeface="+mn-ea"/>
                <a:cs typeface="+mn-cs"/>
                <a:sym typeface="Calibri"/>
              </a:rPr>
              <a:t> in moto </a:t>
            </a:r>
            <a:r>
              <a:rPr lang="en-US" sz="2000" kern="1200" dirty="0" err="1">
                <a:solidFill>
                  <a:schemeClr val="tx1"/>
                </a:solidFill>
                <a:latin typeface="+mn-lt"/>
                <a:ea typeface="+mn-ea"/>
                <a:cs typeface="+mn-cs"/>
                <a:sym typeface="Calibri"/>
              </a:rPr>
              <a:t>gli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ideali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della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resistenza</a:t>
            </a:r>
            <a:r>
              <a:rPr lang="en-US" sz="2000" kern="1200" dirty="0">
                <a:solidFill>
                  <a:schemeClr val="tx1"/>
                </a:solidFill>
                <a:latin typeface="+mn-lt"/>
                <a:ea typeface="+mn-ea"/>
                <a:cs typeface="+mn-cs"/>
                <a:sym typeface="Calibri"/>
              </a:rPr>
              <a:t>”. Ma la </a:t>
            </a:r>
            <a:r>
              <a:rPr lang="en-US" sz="2000" kern="1200" dirty="0" err="1">
                <a:solidFill>
                  <a:schemeClr val="tx1"/>
                </a:solidFill>
                <a:latin typeface="+mn-lt"/>
                <a:ea typeface="+mn-ea"/>
                <a:cs typeface="+mn-cs"/>
                <a:sym typeface="Calibri"/>
              </a:rPr>
              <a:t>rivoluzione</a:t>
            </a:r>
            <a:r>
              <a:rPr lang="en-US" sz="2000" kern="1200" dirty="0">
                <a:solidFill>
                  <a:schemeClr val="tx1"/>
                </a:solidFill>
                <a:latin typeface="+mn-lt"/>
                <a:ea typeface="+mn-ea"/>
                <a:cs typeface="+mn-cs"/>
                <a:sym typeface="Calibri"/>
              </a:rPr>
              <a:t> dei </a:t>
            </a:r>
            <a:r>
              <a:rPr lang="en-US" sz="2000" kern="1200" dirty="0" err="1">
                <a:solidFill>
                  <a:schemeClr val="tx1"/>
                </a:solidFill>
                <a:latin typeface="+mn-lt"/>
                <a:ea typeface="+mn-ea"/>
                <a:cs typeface="+mn-cs"/>
                <a:sym typeface="Calibri"/>
              </a:rPr>
              <a:t>democristiani</a:t>
            </a:r>
            <a:r>
              <a:rPr lang="en-US" sz="2000" kern="1200" dirty="0">
                <a:solidFill>
                  <a:schemeClr val="tx1"/>
                </a:solidFill>
                <a:latin typeface="+mn-lt"/>
                <a:ea typeface="+mn-ea"/>
                <a:cs typeface="+mn-cs"/>
                <a:sym typeface="Calibri"/>
              </a:rPr>
              <a:t> non era “</a:t>
            </a:r>
            <a:r>
              <a:rPr lang="en-US" sz="2000" kern="1200" dirty="0" err="1">
                <a:solidFill>
                  <a:schemeClr val="tx1"/>
                </a:solidFill>
                <a:latin typeface="+mn-lt"/>
                <a:ea typeface="+mn-ea"/>
                <a:cs typeface="+mn-cs"/>
                <a:sym typeface="Calibri"/>
              </a:rPr>
              <a:t>massimalismo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agitazione</a:t>
            </a:r>
            <a:r>
              <a:rPr lang="en-US" sz="2000" kern="1200" dirty="0">
                <a:solidFill>
                  <a:schemeClr val="tx1"/>
                </a:solidFill>
                <a:latin typeface="+mn-lt"/>
                <a:ea typeface="+mn-ea"/>
                <a:cs typeface="+mn-cs"/>
                <a:sym typeface="Calibri"/>
              </a:rPr>
              <a:t> di piazza, </a:t>
            </a:r>
            <a:r>
              <a:rPr lang="en-US" sz="2000" kern="1200" dirty="0" err="1">
                <a:solidFill>
                  <a:schemeClr val="tx1"/>
                </a:solidFill>
                <a:latin typeface="+mn-lt"/>
                <a:ea typeface="+mn-ea"/>
                <a:cs typeface="+mn-cs"/>
                <a:sym typeface="Calibri"/>
              </a:rPr>
              <a:t>gioco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propagandistico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quanto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trasformare</a:t>
            </a:r>
            <a:r>
              <a:rPr lang="en-US" sz="2000" kern="1200" dirty="0">
                <a:solidFill>
                  <a:schemeClr val="tx1"/>
                </a:solidFill>
                <a:latin typeface="+mn-lt"/>
                <a:ea typeface="+mn-ea"/>
                <a:cs typeface="+mn-cs"/>
                <a:sym typeface="Calibri"/>
              </a:rPr>
              <a:t> in </a:t>
            </a:r>
            <a:r>
              <a:rPr lang="en-US" sz="2000" kern="1200" dirty="0" err="1">
                <a:solidFill>
                  <a:schemeClr val="tx1"/>
                </a:solidFill>
                <a:latin typeface="+mn-lt"/>
                <a:ea typeface="+mn-ea"/>
                <a:cs typeface="+mn-cs"/>
                <a:sym typeface="Calibri"/>
              </a:rPr>
              <a:t>linea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politica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l’esigenza</a:t>
            </a:r>
            <a:r>
              <a:rPr lang="en-US" sz="2000" kern="1200" dirty="0">
                <a:solidFill>
                  <a:schemeClr val="tx1"/>
                </a:solidFill>
                <a:latin typeface="+mn-lt"/>
                <a:ea typeface="+mn-ea"/>
                <a:cs typeface="+mn-cs"/>
                <a:sym typeface="Calibri"/>
              </a:rPr>
              <a:t> di </a:t>
            </a:r>
            <a:r>
              <a:rPr lang="en-US" sz="2000" kern="1200" dirty="0" err="1">
                <a:solidFill>
                  <a:schemeClr val="tx1"/>
                </a:solidFill>
                <a:latin typeface="+mn-lt"/>
                <a:ea typeface="+mn-ea"/>
                <a:cs typeface="+mn-cs"/>
                <a:sym typeface="Calibri"/>
              </a:rPr>
              <a:t>giustizia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utilizzando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sul</a:t>
            </a:r>
            <a:r>
              <a:rPr lang="en-US" sz="2000" kern="1200" dirty="0">
                <a:solidFill>
                  <a:schemeClr val="tx1"/>
                </a:solidFill>
                <a:latin typeface="+mn-lt"/>
                <a:ea typeface="+mn-ea"/>
                <a:cs typeface="+mn-cs"/>
                <a:sym typeface="Calibri"/>
              </a:rPr>
              <a:t> piano </a:t>
            </a:r>
            <a:r>
              <a:rPr lang="en-US" sz="2000" kern="1200" dirty="0" err="1">
                <a:solidFill>
                  <a:schemeClr val="tx1"/>
                </a:solidFill>
                <a:latin typeface="+mn-lt"/>
                <a:ea typeface="+mn-ea"/>
                <a:cs typeface="+mn-cs"/>
                <a:sym typeface="Calibri"/>
              </a:rPr>
              <a:t>democratico</a:t>
            </a:r>
            <a:r>
              <a:rPr lang="en-US" sz="2000" kern="1200" dirty="0">
                <a:solidFill>
                  <a:schemeClr val="tx1"/>
                </a:solidFill>
                <a:latin typeface="+mn-lt"/>
                <a:ea typeface="+mn-ea"/>
                <a:cs typeface="+mn-cs"/>
                <a:sym typeface="Calibri"/>
              </a:rPr>
              <a:t> tutte le </a:t>
            </a:r>
            <a:r>
              <a:rPr lang="en-US" sz="2000" kern="1200" dirty="0" err="1">
                <a:solidFill>
                  <a:schemeClr val="tx1"/>
                </a:solidFill>
                <a:latin typeface="+mn-lt"/>
                <a:ea typeface="+mn-ea"/>
                <a:cs typeface="+mn-cs"/>
                <a:sym typeface="Calibri"/>
              </a:rPr>
              <a:t>forze</a:t>
            </a:r>
            <a:r>
              <a:rPr lang="en-US" sz="2000" kern="1200" dirty="0">
                <a:solidFill>
                  <a:schemeClr val="tx1"/>
                </a:solidFill>
                <a:latin typeface="+mn-lt"/>
                <a:ea typeface="+mn-ea"/>
                <a:cs typeface="+mn-cs"/>
                <a:sym typeface="Calibri"/>
              </a:rPr>
              <a:t> in </a:t>
            </a:r>
            <a:r>
              <a:rPr lang="en-US" sz="2000" kern="1200" dirty="0" err="1">
                <a:solidFill>
                  <a:schemeClr val="tx1"/>
                </a:solidFill>
                <a:latin typeface="+mn-lt"/>
                <a:ea typeface="+mn-ea"/>
                <a:cs typeface="+mn-cs"/>
                <a:sym typeface="Calibri"/>
              </a:rPr>
              <a:t>gioco</a:t>
            </a:r>
            <a:r>
              <a:rPr lang="en-US" sz="2000" kern="1200" dirty="0">
                <a:solidFill>
                  <a:schemeClr val="tx1"/>
                </a:solidFill>
                <a:latin typeface="+mn-lt"/>
                <a:ea typeface="+mn-ea"/>
                <a:cs typeface="+mn-cs"/>
                <a:sym typeface="Calibri"/>
              </a:rPr>
              <a:t>, senza </a:t>
            </a:r>
            <a:r>
              <a:rPr lang="en-US" sz="2000" kern="1200" dirty="0" err="1">
                <a:solidFill>
                  <a:schemeClr val="tx1"/>
                </a:solidFill>
                <a:latin typeface="+mn-lt"/>
                <a:ea typeface="+mn-ea"/>
                <a:cs typeface="+mn-cs"/>
                <a:sym typeface="Calibri"/>
              </a:rPr>
              <a:t>irrigidirsi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su</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posizioni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eversive</a:t>
            </a:r>
            <a:r>
              <a:rPr lang="en-US" sz="2000" kern="1200" dirty="0">
                <a:solidFill>
                  <a:schemeClr val="tx1"/>
                </a:solidFill>
                <a:latin typeface="+mn-lt"/>
                <a:ea typeface="+mn-ea"/>
                <a:cs typeface="+mn-cs"/>
                <a:sym typeface="Calibri"/>
              </a:rPr>
              <a:t>.”</a:t>
            </a: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sz="2000" kern="1200" dirty="0">
              <a:solidFill>
                <a:schemeClr val="tx1"/>
              </a:solidFill>
              <a:latin typeface="+mn-lt"/>
              <a:ea typeface="+mn-ea"/>
              <a:cs typeface="+mn-cs"/>
              <a:sym typeface="Calibri"/>
            </a:endParaRPr>
          </a:p>
          <a:p>
            <a:pPr marR="0" lvl="0">
              <a:lnSpc>
                <a:spcPct val="90000"/>
              </a:lnSpc>
              <a:spcBef>
                <a:spcPts val="0"/>
              </a:spcBef>
              <a:spcAft>
                <a:spcPts val="600"/>
              </a:spcAft>
              <a:buClr>
                <a:srgbClr val="000000"/>
              </a:buClr>
              <a:buSzPts val="1800"/>
            </a:pPr>
            <a:r>
              <a:rPr lang="en-US" sz="2000" kern="1200" dirty="0">
                <a:solidFill>
                  <a:schemeClr val="tx1"/>
                </a:solidFill>
                <a:latin typeface="+mn-lt"/>
                <a:ea typeface="+mn-ea"/>
                <a:cs typeface="+mn-cs"/>
                <a:sym typeface="Calibri"/>
              </a:rPr>
              <a:t>Il </a:t>
            </a:r>
            <a:r>
              <a:rPr lang="en-US" sz="2000" kern="1200" dirty="0" err="1">
                <a:solidFill>
                  <a:schemeClr val="tx1"/>
                </a:solidFill>
                <a:latin typeface="+mn-lt"/>
                <a:ea typeface="+mn-ea"/>
                <a:cs typeface="+mn-cs"/>
                <a:sym typeface="Calibri"/>
              </a:rPr>
              <a:t>comunismo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aveva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contribuito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insieme</a:t>
            </a:r>
            <a:r>
              <a:rPr lang="en-US" sz="2000" kern="1200" dirty="0">
                <a:solidFill>
                  <a:schemeClr val="tx1"/>
                </a:solidFill>
                <a:latin typeface="+mn-lt"/>
                <a:ea typeface="+mn-ea"/>
                <a:cs typeface="+mn-cs"/>
                <a:sym typeface="Calibri"/>
              </a:rPr>
              <a:t> alle </a:t>
            </a:r>
            <a:r>
              <a:rPr lang="en-US" sz="2000" kern="1200" dirty="0" err="1">
                <a:solidFill>
                  <a:schemeClr val="tx1"/>
                </a:solidFill>
                <a:latin typeface="+mn-lt"/>
                <a:ea typeface="+mn-ea"/>
                <a:cs typeface="+mn-cs"/>
                <a:sym typeface="Calibri"/>
              </a:rPr>
              <a:t>forze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reazionarie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alla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caduta</a:t>
            </a:r>
            <a:r>
              <a:rPr lang="en-US" sz="2000" kern="1200" dirty="0">
                <a:solidFill>
                  <a:schemeClr val="tx1"/>
                </a:solidFill>
                <a:latin typeface="+mn-lt"/>
                <a:ea typeface="+mn-ea"/>
                <a:cs typeface="+mn-cs"/>
                <a:sym typeface="Calibri"/>
              </a:rPr>
              <a:t> del “</a:t>
            </a:r>
            <a:r>
              <a:rPr lang="en-US" sz="2000" kern="1200" dirty="0" err="1">
                <a:solidFill>
                  <a:schemeClr val="tx1"/>
                </a:solidFill>
                <a:latin typeface="+mn-lt"/>
                <a:ea typeface="+mn-ea"/>
                <a:cs typeface="+mn-cs"/>
                <a:sym typeface="Calibri"/>
              </a:rPr>
              <a:t>centro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democratico</a:t>
            </a:r>
            <a:r>
              <a:rPr lang="en-US" sz="2000" kern="1200" dirty="0">
                <a:solidFill>
                  <a:schemeClr val="tx1"/>
                </a:solidFill>
                <a:latin typeface="+mn-lt"/>
                <a:ea typeface="+mn-ea"/>
                <a:cs typeface="+mn-cs"/>
                <a:sym typeface="Calibri"/>
              </a:rPr>
              <a:t>” e Gaeta non </a:t>
            </a:r>
            <a:r>
              <a:rPr lang="en-US" sz="2000" kern="1200" dirty="0" err="1">
                <a:solidFill>
                  <a:schemeClr val="tx1"/>
                </a:solidFill>
                <a:latin typeface="+mn-lt"/>
                <a:ea typeface="+mn-ea"/>
                <a:cs typeface="+mn-cs"/>
                <a:sym typeface="Calibri"/>
              </a:rPr>
              <a:t>voleva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capire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che</a:t>
            </a:r>
            <a:r>
              <a:rPr lang="en-US" sz="2000" kern="1200" dirty="0">
                <a:solidFill>
                  <a:schemeClr val="tx1"/>
                </a:solidFill>
                <a:latin typeface="+mn-lt"/>
                <a:ea typeface="+mn-ea"/>
                <a:cs typeface="+mn-cs"/>
                <a:sym typeface="Calibri"/>
              </a:rPr>
              <a:t> la D.C era </a:t>
            </a:r>
            <a:r>
              <a:rPr lang="en-US" sz="2000" kern="1200" dirty="0" err="1">
                <a:solidFill>
                  <a:schemeClr val="tx1"/>
                </a:solidFill>
                <a:latin typeface="+mn-lt"/>
                <a:ea typeface="+mn-ea"/>
                <a:cs typeface="+mn-cs"/>
                <a:sym typeface="Calibri"/>
              </a:rPr>
              <a:t>una</a:t>
            </a:r>
            <a:r>
              <a:rPr lang="en-US" sz="2000" kern="1200" dirty="0">
                <a:solidFill>
                  <a:schemeClr val="tx1"/>
                </a:solidFill>
                <a:latin typeface="+mn-lt"/>
                <a:ea typeface="+mn-ea"/>
                <a:cs typeface="+mn-cs"/>
                <a:sym typeface="Calibri"/>
              </a:rPr>
              <a:t> forza “in </a:t>
            </a:r>
            <a:r>
              <a:rPr lang="en-US" sz="2000" kern="1200" dirty="0" err="1">
                <a:solidFill>
                  <a:schemeClr val="tx1"/>
                </a:solidFill>
                <a:latin typeface="+mn-lt"/>
                <a:ea typeface="+mn-ea"/>
                <a:cs typeface="+mn-cs"/>
                <a:sym typeface="Calibri"/>
              </a:rPr>
              <a:t>movimento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carica</a:t>
            </a:r>
            <a:r>
              <a:rPr lang="en-US" sz="2000" kern="1200" dirty="0">
                <a:solidFill>
                  <a:schemeClr val="tx1"/>
                </a:solidFill>
                <a:latin typeface="+mn-lt"/>
                <a:ea typeface="+mn-ea"/>
                <a:cs typeface="+mn-cs"/>
                <a:sym typeface="Calibri"/>
              </a:rPr>
              <a:t> di </a:t>
            </a:r>
            <a:r>
              <a:rPr lang="en-US" sz="2000" kern="1200" dirty="0" err="1">
                <a:solidFill>
                  <a:schemeClr val="tx1"/>
                </a:solidFill>
                <a:latin typeface="+mn-lt"/>
                <a:ea typeface="+mn-ea"/>
                <a:cs typeface="+mn-cs"/>
                <a:sym typeface="Calibri"/>
              </a:rPr>
              <a:t>energie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rivoluzionarie</a:t>
            </a:r>
            <a:r>
              <a:rPr lang="en-US" sz="2000" kern="1200" dirty="0">
                <a:solidFill>
                  <a:schemeClr val="tx1"/>
                </a:solidFill>
                <a:latin typeface="+mn-lt"/>
                <a:ea typeface="+mn-ea"/>
                <a:cs typeface="+mn-cs"/>
                <a:sym typeface="Calibri"/>
              </a:rPr>
              <a:t>” e </a:t>
            </a:r>
            <a:r>
              <a:rPr lang="en-US" sz="2000" kern="1200" dirty="0" err="1">
                <a:solidFill>
                  <a:schemeClr val="tx1"/>
                </a:solidFill>
                <a:latin typeface="+mn-lt"/>
                <a:ea typeface="+mn-ea"/>
                <a:cs typeface="+mn-cs"/>
                <a:sym typeface="Calibri"/>
              </a:rPr>
              <a:t>che</a:t>
            </a:r>
            <a:r>
              <a:rPr lang="en-US" sz="2000" kern="1200" dirty="0">
                <a:solidFill>
                  <a:schemeClr val="tx1"/>
                </a:solidFill>
                <a:latin typeface="+mn-lt"/>
                <a:ea typeface="+mn-ea"/>
                <a:cs typeface="+mn-cs"/>
                <a:sym typeface="Calibri"/>
              </a:rPr>
              <a:t> non </a:t>
            </a:r>
            <a:r>
              <a:rPr lang="en-US" sz="2000" kern="1200" dirty="0" err="1">
                <a:solidFill>
                  <a:schemeClr val="tx1"/>
                </a:solidFill>
                <a:latin typeface="+mn-lt"/>
                <a:ea typeface="+mn-ea"/>
                <a:cs typeface="+mn-cs"/>
                <a:sym typeface="Calibri"/>
              </a:rPr>
              <a:t>si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poteva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pensare</a:t>
            </a:r>
            <a:r>
              <a:rPr lang="en-US" sz="2000" kern="1200" dirty="0">
                <a:solidFill>
                  <a:schemeClr val="tx1"/>
                </a:solidFill>
                <a:latin typeface="+mn-lt"/>
                <a:ea typeface="+mn-ea"/>
                <a:cs typeface="+mn-cs"/>
                <a:sym typeface="Calibri"/>
              </a:rPr>
              <a:t> ad un </a:t>
            </a:r>
            <a:r>
              <a:rPr lang="en-US" sz="2000" kern="1200" dirty="0" err="1">
                <a:solidFill>
                  <a:schemeClr val="tx1"/>
                </a:solidFill>
                <a:latin typeface="+mn-lt"/>
                <a:ea typeface="+mn-ea"/>
                <a:cs typeface="+mn-cs"/>
                <a:sym typeface="Calibri"/>
              </a:rPr>
              <a:t>rinnovamento</a:t>
            </a:r>
            <a:r>
              <a:rPr lang="en-US" sz="2000" kern="1200" dirty="0">
                <a:solidFill>
                  <a:schemeClr val="tx1"/>
                </a:solidFill>
                <a:latin typeface="+mn-lt"/>
                <a:ea typeface="+mn-ea"/>
                <a:cs typeface="+mn-cs"/>
                <a:sym typeface="Calibri"/>
              </a:rPr>
              <a:t> del </a:t>
            </a:r>
            <a:r>
              <a:rPr lang="en-US" sz="2000" kern="1200" dirty="0" err="1">
                <a:solidFill>
                  <a:schemeClr val="tx1"/>
                </a:solidFill>
                <a:latin typeface="+mn-lt"/>
                <a:ea typeface="+mn-ea"/>
                <a:cs typeface="+mn-cs"/>
                <a:sym typeface="Calibri"/>
              </a:rPr>
              <a:t>paese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prescindendo</a:t>
            </a:r>
            <a:r>
              <a:rPr lang="en-US" sz="2000" kern="1200" dirty="0">
                <a:solidFill>
                  <a:schemeClr val="tx1"/>
                </a:solidFill>
                <a:latin typeface="+mn-lt"/>
                <a:ea typeface="+mn-ea"/>
                <a:cs typeface="+mn-cs"/>
                <a:sym typeface="Calibri"/>
              </a:rPr>
              <a:t> da </a:t>
            </a:r>
            <a:r>
              <a:rPr lang="en-US" sz="2000" kern="1200" dirty="0" err="1">
                <a:solidFill>
                  <a:schemeClr val="tx1"/>
                </a:solidFill>
                <a:latin typeface="+mn-lt"/>
                <a:ea typeface="+mn-ea"/>
                <a:cs typeface="+mn-cs"/>
                <a:sym typeface="Calibri"/>
              </a:rPr>
              <a:t>essa</a:t>
            </a:r>
            <a:r>
              <a:rPr lang="en-US" sz="2000" kern="1200" dirty="0">
                <a:solidFill>
                  <a:schemeClr val="tx1"/>
                </a:solidFill>
                <a:latin typeface="+mn-lt"/>
                <a:ea typeface="+mn-ea"/>
                <a:cs typeface="+mn-cs"/>
                <a:sym typeface="Calibri"/>
              </a:rPr>
              <a:t>. I </a:t>
            </a:r>
            <a:r>
              <a:rPr lang="en-US" sz="2000" kern="1200" dirty="0" err="1">
                <a:solidFill>
                  <a:schemeClr val="tx1"/>
                </a:solidFill>
                <a:latin typeface="+mn-lt"/>
                <a:ea typeface="+mn-ea"/>
                <a:cs typeface="+mn-cs"/>
                <a:sym typeface="Calibri"/>
              </a:rPr>
              <a:t>comunisti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avevano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cioè</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fatto</a:t>
            </a:r>
            <a:r>
              <a:rPr lang="en-US" sz="2000" kern="1200" dirty="0">
                <a:solidFill>
                  <a:schemeClr val="tx1"/>
                </a:solidFill>
                <a:latin typeface="+mn-lt"/>
                <a:ea typeface="+mn-ea"/>
                <a:cs typeface="+mn-cs"/>
                <a:sym typeface="Calibri"/>
              </a:rPr>
              <a:t> il </a:t>
            </a:r>
            <a:r>
              <a:rPr lang="en-US" sz="2000" kern="1200" dirty="0" err="1">
                <a:solidFill>
                  <a:schemeClr val="tx1"/>
                </a:solidFill>
                <a:latin typeface="+mn-lt"/>
                <a:ea typeface="+mn-ea"/>
                <a:cs typeface="+mn-cs"/>
                <a:sym typeface="Calibri"/>
              </a:rPr>
              <a:t>gioco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della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Reazione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immobilizzando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una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parte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notevole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delle</a:t>
            </a:r>
            <a:r>
              <a:rPr lang="en-US" sz="2000" kern="1200" dirty="0">
                <a:solidFill>
                  <a:schemeClr val="tx1"/>
                </a:solidFill>
                <a:latin typeface="+mn-lt"/>
                <a:ea typeface="+mn-ea"/>
                <a:cs typeface="+mn-cs"/>
                <a:sym typeface="Calibri"/>
              </a:rPr>
              <a:t> masse </a:t>
            </a:r>
            <a:r>
              <a:rPr lang="en-US" sz="2000" kern="1200" dirty="0" err="1">
                <a:solidFill>
                  <a:schemeClr val="tx1"/>
                </a:solidFill>
                <a:latin typeface="+mn-lt"/>
                <a:ea typeface="+mn-ea"/>
                <a:cs typeface="+mn-cs"/>
                <a:sym typeface="Calibri"/>
              </a:rPr>
              <a:t>popolari</a:t>
            </a:r>
            <a:r>
              <a:rPr lang="en-US" sz="2000" kern="1200" dirty="0">
                <a:solidFill>
                  <a:schemeClr val="tx1"/>
                </a:solidFill>
                <a:latin typeface="+mn-lt"/>
                <a:ea typeface="+mn-ea"/>
                <a:cs typeface="+mn-cs"/>
                <a:sym typeface="Calibri"/>
              </a:rPr>
              <a:t> e </a:t>
            </a:r>
            <a:r>
              <a:rPr lang="en-US" sz="2000" kern="1200" dirty="0" err="1">
                <a:solidFill>
                  <a:schemeClr val="tx1"/>
                </a:solidFill>
                <a:latin typeface="+mn-lt"/>
                <a:ea typeface="+mn-ea"/>
                <a:cs typeface="+mn-cs"/>
                <a:sym typeface="Calibri"/>
              </a:rPr>
              <a:t>asservendole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agli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interessi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sovietici</a:t>
            </a:r>
            <a:r>
              <a:rPr lang="en-US" sz="2000" kern="1200" dirty="0">
                <a:solidFill>
                  <a:schemeClr val="tx1"/>
                </a:solidFill>
                <a:latin typeface="+mn-lt"/>
                <a:ea typeface="+mn-ea"/>
                <a:cs typeface="+mn-cs"/>
                <a:sym typeface="Calibri"/>
              </a:rPr>
              <a:t>”.</a:t>
            </a: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kern="1200" dirty="0">
              <a:solidFill>
                <a:schemeClr val="tx1"/>
              </a:solidFill>
              <a:latin typeface="+mn-lt"/>
              <a:ea typeface="+mn-ea"/>
              <a:cs typeface="+mn-cs"/>
              <a:sym typeface="Calibri"/>
            </a:endParaRPr>
          </a:p>
          <a:p>
            <a:pPr marL="0" marR="0" lvl="0" indent="-228600">
              <a:lnSpc>
                <a:spcPct val="90000"/>
              </a:lnSpc>
              <a:spcBef>
                <a:spcPts val="0"/>
              </a:spcBef>
              <a:spcAft>
                <a:spcPts val="600"/>
              </a:spcAft>
              <a:buClr>
                <a:srgbClr val="000000"/>
              </a:buClr>
              <a:buSzPts val="1800"/>
              <a:buFont typeface="Arial" panose="020B0604020202020204" pitchFamily="34" charset="0"/>
              <a:buChar char="•"/>
            </a:pPr>
            <a:endParaRPr lang="en-US" i="1" kern="1200" dirty="0">
              <a:solidFill>
                <a:schemeClr val="tx1"/>
              </a:solidFill>
              <a:latin typeface="+mn-lt"/>
              <a:ea typeface="+mn-ea"/>
              <a:cs typeface="+mn-cs"/>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8"/>
        <p:cNvGrpSpPr/>
        <p:nvPr/>
      </p:nvGrpSpPr>
      <p:grpSpPr>
        <a:xfrm>
          <a:off x="0" y="0"/>
          <a:ext cx="0" cy="0"/>
          <a:chOff x="0" y="0"/>
          <a:chExt cx="0" cy="0"/>
        </a:xfrm>
      </p:grpSpPr>
      <p:sp>
        <p:nvSpPr>
          <p:cNvPr id="229" name="Google Shape;229;g3434b78b493_0_46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0" name="Google Shape;230;g3434b78b493_0_466"/>
          <p:cNvSpPr/>
          <p:nvPr/>
        </p:nvSpPr>
        <p:spPr>
          <a:xfrm rot="-2700000" flipH="1">
            <a:off x="-376753" y="-253423"/>
            <a:ext cx="1828654" cy="1377755"/>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1" name="Google Shape;231;g3434b78b493_0_466"/>
          <p:cNvSpPr/>
          <p:nvPr/>
        </p:nvSpPr>
        <p:spPr>
          <a:xfrm rot="-2700000" flipH="1">
            <a:off x="891672" y="422133"/>
            <a:ext cx="645306" cy="645306"/>
          </a:xfrm>
          <a:prstGeom prst="rect">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2" name="Google Shape;232;g3434b78b493_0_466"/>
          <p:cNvSpPr/>
          <p:nvPr/>
        </p:nvSpPr>
        <p:spPr>
          <a:xfrm rot="-2700000" flipH="1">
            <a:off x="10043564" y="655106"/>
            <a:ext cx="687308" cy="687308"/>
          </a:xfrm>
          <a:prstGeom prst="rect">
            <a:avLst/>
          </a:pr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g3434b78b493_0_466"/>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g3434b78b493_0_466"/>
          <p:cNvSpPr/>
          <p:nvPr/>
        </p:nvSpPr>
        <p:spPr>
          <a:xfrm flipH="1">
            <a:off x="7976257" y="6115501"/>
            <a:ext cx="1494600" cy="742500"/>
          </a:xfrm>
          <a:prstGeom prst="triangle">
            <a:avLst>
              <a:gd name="adj" fmla="val 50000"/>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g3434b78b493_0_466"/>
          <p:cNvSpPr/>
          <p:nvPr/>
        </p:nvSpPr>
        <p:spPr>
          <a:xfrm flipH="1">
            <a:off x="7604183" y="6453143"/>
            <a:ext cx="814800" cy="405000"/>
          </a:xfrm>
          <a:prstGeom prst="triangle">
            <a:avLst>
              <a:gd name="adj" fmla="val 50000"/>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g3434b78b493_0_466"/>
          <p:cNvSpPr txBox="1"/>
          <p:nvPr/>
        </p:nvSpPr>
        <p:spPr>
          <a:xfrm>
            <a:off x="895625" y="1640100"/>
            <a:ext cx="6513600" cy="434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2400" dirty="0">
                <a:solidFill>
                  <a:schemeClr val="dk1"/>
                </a:solidFill>
                <a:latin typeface="+mj-lt"/>
                <a:ea typeface="Calibri"/>
                <a:cs typeface="Calibri"/>
                <a:sym typeface="Calibri"/>
              </a:rPr>
              <a:t>“Noi stiamo combattendo una battaglia per liberare la D.C per liberarla dalle pressioni reazionarie e per darle un contenuto democratico e rivoluzionario. Nessun comunista sta tentando di smuovere il suo partito dall’immobilismo e dall’integralismo”</a:t>
            </a:r>
            <a:endParaRPr sz="24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dirty="0">
              <a:solidFill>
                <a:schemeClr val="dk1"/>
              </a:solidFill>
              <a:latin typeface="+mj-lt"/>
              <a:ea typeface="Calibri"/>
              <a:cs typeface="Calibri"/>
              <a:sym typeface="Calibri"/>
            </a:endParaRPr>
          </a:p>
          <a:p>
            <a:pPr marL="0" lvl="0" indent="0" algn="l" rtl="0">
              <a:spcBef>
                <a:spcPts val="0"/>
              </a:spcBef>
              <a:spcAft>
                <a:spcPts val="0"/>
              </a:spcAft>
              <a:buClr>
                <a:schemeClr val="dk1"/>
              </a:buClr>
              <a:buSzPts val="1800"/>
              <a:buFont typeface="Arial"/>
              <a:buNone/>
            </a:pPr>
            <a:r>
              <a:rPr lang="it-IT" sz="2200" i="1" dirty="0">
                <a:solidFill>
                  <a:schemeClr val="dk1"/>
                </a:solidFill>
                <a:latin typeface="+mj-lt"/>
                <a:ea typeface="Calibri"/>
                <a:cs typeface="Calibri"/>
                <a:sym typeface="Calibri"/>
              </a:rPr>
              <a:t>Risposta al segretario comunista Gaeta - L. Granelli, L’immobilismo comunista ostacola la rivoluzione, in “Campanone”, 9 agosto 1953</a:t>
            </a:r>
            <a:endParaRPr sz="22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i="1" dirty="0">
              <a:solidFill>
                <a:schemeClr val="dk1"/>
              </a:solidFill>
              <a:latin typeface="Calibri"/>
              <a:ea typeface="Calibri"/>
              <a:cs typeface="Calibri"/>
              <a:sym typeface="Calibri"/>
            </a:endParaRPr>
          </a:p>
        </p:txBody>
      </p:sp>
      <p:pic>
        <p:nvPicPr>
          <p:cNvPr id="237" name="Google Shape;237;g3434b78b493_0_466"/>
          <p:cNvPicPr preferRelativeResize="0"/>
          <p:nvPr/>
        </p:nvPicPr>
        <p:blipFill>
          <a:blip r:embed="rId3">
            <a:alphaModFix/>
          </a:blip>
          <a:stretch>
            <a:fillRect/>
          </a:stretch>
        </p:blipFill>
        <p:spPr>
          <a:xfrm>
            <a:off x="8334388" y="0"/>
            <a:ext cx="3857625" cy="68579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g3434b78b493_0_48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3" name="Google Shape;243;g3434b78b493_0_480"/>
          <p:cNvSpPr/>
          <p:nvPr/>
        </p:nvSpPr>
        <p:spPr>
          <a:xfrm rot="-2700000" flipH="1">
            <a:off x="-376753" y="-253423"/>
            <a:ext cx="1828654" cy="1377755"/>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g3434b78b493_0_480"/>
          <p:cNvSpPr/>
          <p:nvPr/>
        </p:nvSpPr>
        <p:spPr>
          <a:xfrm rot="-2700000" flipH="1">
            <a:off x="891672" y="422133"/>
            <a:ext cx="645306" cy="645306"/>
          </a:xfrm>
          <a:prstGeom prst="rect">
            <a:avLst/>
          </a:prstGeom>
          <a:solidFill>
            <a:schemeClr val="accent1">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g3434b78b493_0_480"/>
          <p:cNvSpPr/>
          <p:nvPr/>
        </p:nvSpPr>
        <p:spPr>
          <a:xfrm rot="-2700000" flipH="1">
            <a:off x="10043564" y="655106"/>
            <a:ext cx="687308" cy="687308"/>
          </a:xfrm>
          <a:prstGeom prst="rect">
            <a:avLst/>
          </a:pr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g3434b78b493_0_480"/>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g3434b78b493_0_480"/>
          <p:cNvSpPr txBox="1"/>
          <p:nvPr/>
        </p:nvSpPr>
        <p:spPr>
          <a:xfrm>
            <a:off x="1377775" y="1569092"/>
            <a:ext cx="6513600" cy="62478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2400" b="1" dirty="0">
                <a:solidFill>
                  <a:schemeClr val="dk1"/>
                </a:solidFill>
                <a:latin typeface="+mj-lt"/>
                <a:ea typeface="Calibri"/>
                <a:cs typeface="Calibri"/>
                <a:sym typeface="Calibri"/>
              </a:rPr>
              <a:t>L’APERTURA A SINISTRA A INIZIO ANNI CINQUANTA </a:t>
            </a:r>
          </a:p>
          <a:p>
            <a:pPr marL="0" marR="0" lvl="0" indent="0" algn="l" rtl="0">
              <a:lnSpc>
                <a:spcPct val="100000"/>
              </a:lnSpc>
              <a:spcBef>
                <a:spcPts val="0"/>
              </a:spcBef>
              <a:spcAft>
                <a:spcPts val="0"/>
              </a:spcAft>
              <a:buClr>
                <a:srgbClr val="000000"/>
              </a:buClr>
              <a:buSzPts val="1800"/>
              <a:buFont typeface="Arial"/>
              <a:buNone/>
            </a:pPr>
            <a:endParaRPr sz="24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400" dirty="0">
                <a:solidFill>
                  <a:schemeClr val="dk1"/>
                </a:solidFill>
                <a:latin typeface="+mj-lt"/>
                <a:ea typeface="Calibri"/>
                <a:cs typeface="Calibri"/>
                <a:sym typeface="Calibri"/>
              </a:rPr>
              <a:t>“Svuotare il comunismo, facendo nostre le istanze delle masse e del proletariato” </a:t>
            </a:r>
            <a:endParaRPr sz="24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4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400" dirty="0">
                <a:solidFill>
                  <a:schemeClr val="dk1"/>
                </a:solidFill>
                <a:latin typeface="+mj-lt"/>
                <a:ea typeface="Calibri"/>
                <a:cs typeface="Calibri"/>
                <a:sym typeface="Calibri"/>
              </a:rPr>
              <a:t>“Ridare al partito quello slancio ideale che lo caratterizzò all’indomani della Resistenza”</a:t>
            </a:r>
            <a:endParaRPr sz="24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4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4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400" i="1" dirty="0">
                <a:solidFill>
                  <a:schemeClr val="dk1"/>
                </a:solidFill>
                <a:latin typeface="+mj-lt"/>
                <a:ea typeface="Calibri"/>
                <a:cs typeface="Calibri"/>
                <a:sym typeface="Calibri"/>
              </a:rPr>
              <a:t>L. Granelli, Le responsabilità del partito, in “Campanone”, 30 agosto 1953 </a:t>
            </a:r>
            <a:endParaRPr sz="2400" i="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4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800"/>
              <a:buFont typeface="Arial"/>
              <a:buNone/>
            </a:pPr>
            <a:endParaRPr sz="2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200" i="1" dirty="0">
              <a:solidFill>
                <a:schemeClr val="dk1"/>
              </a:solidFill>
              <a:latin typeface="Calibri"/>
              <a:ea typeface="Calibri"/>
              <a:cs typeface="Calibri"/>
              <a:sym typeface="Calibri"/>
            </a:endParaRPr>
          </a:p>
        </p:txBody>
      </p:sp>
      <p:pic>
        <p:nvPicPr>
          <p:cNvPr id="250" name="Google Shape;250;g3434b78b493_0_480"/>
          <p:cNvPicPr preferRelativeResize="0"/>
          <p:nvPr/>
        </p:nvPicPr>
        <p:blipFill>
          <a:blip r:embed="rId3">
            <a:alphaModFix/>
          </a:blip>
          <a:stretch>
            <a:fillRect/>
          </a:stretch>
        </p:blipFill>
        <p:spPr>
          <a:xfrm>
            <a:off x="8334388" y="0"/>
            <a:ext cx="3857625" cy="6857999"/>
          </a:xfrm>
          <a:prstGeom prst="rect">
            <a:avLst/>
          </a:prstGeom>
          <a:solidFill>
            <a:schemeClr val="lt1"/>
          </a:solid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4"/>
        <p:cNvGrpSpPr/>
        <p:nvPr/>
      </p:nvGrpSpPr>
      <p:grpSpPr>
        <a:xfrm>
          <a:off x="0" y="0"/>
          <a:ext cx="0" cy="0"/>
          <a:chOff x="0" y="0"/>
          <a:chExt cx="0" cy="0"/>
        </a:xfrm>
      </p:grpSpPr>
      <p:sp>
        <p:nvSpPr>
          <p:cNvPr id="256" name="Google Shape;256;g3434b78b493_0_495"/>
          <p:cNvSpPr/>
          <p:nvPr/>
        </p:nvSpPr>
        <p:spPr>
          <a:xfrm rot="-2700000" flipH="1">
            <a:off x="9498989" y="28806"/>
            <a:ext cx="687308" cy="687308"/>
          </a:xfrm>
          <a:prstGeom prst="rect">
            <a:avLst/>
          </a:pr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 name="Google Shape;257;g3434b78b493_0_495"/>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 name="Google Shape;260;g3434b78b493_0_495"/>
          <p:cNvSpPr txBox="1"/>
          <p:nvPr/>
        </p:nvSpPr>
        <p:spPr>
          <a:xfrm>
            <a:off x="463200" y="920641"/>
            <a:ext cx="11265600"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2000" b="1" dirty="0">
                <a:solidFill>
                  <a:schemeClr val="dk1"/>
                </a:solidFill>
                <a:latin typeface="+mj-lt"/>
                <a:ea typeface="Calibri"/>
                <a:cs typeface="Calibri"/>
                <a:sym typeface="Calibri"/>
              </a:rPr>
              <a:t>L’APERTURA A SINISTRA - UNA TESTIMONIANZA D’AVANGUARDIA</a:t>
            </a:r>
            <a:endParaRPr sz="2000" b="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000" dirty="0">
                <a:solidFill>
                  <a:schemeClr val="dk1"/>
                </a:solidFill>
                <a:latin typeface="+mj-lt"/>
                <a:ea typeface="Calibri"/>
                <a:cs typeface="Calibri"/>
                <a:sym typeface="Calibri"/>
              </a:rPr>
              <a:t>Il giovane loverese afferma che per “apertura a sinistra” non ci si limitava solamente “all’operazione Nenni” né si proponeva “un banchetto nuziale senza condizioni al P.S.I”. </a:t>
            </a:r>
            <a:endParaRPr sz="2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000" dirty="0">
                <a:solidFill>
                  <a:schemeClr val="dk1"/>
                </a:solidFill>
                <a:latin typeface="+mj-lt"/>
                <a:ea typeface="Calibri"/>
                <a:cs typeface="Calibri"/>
                <a:sym typeface="Calibri"/>
              </a:rPr>
              <a:t>Granelli chiede infatti che gli sia dato atto “che ci siamo decisamente battuti per il centrismo democratico e che abbiamo parlato di apertura a sinistra soltanto come contrappeso ad una pericolosa apertura a destra.”</a:t>
            </a:r>
            <a:endParaRPr sz="2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0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000" dirty="0">
                <a:solidFill>
                  <a:schemeClr val="dk1"/>
                </a:solidFill>
                <a:latin typeface="+mj-lt"/>
                <a:ea typeface="Calibri"/>
                <a:cs typeface="Calibri"/>
                <a:sym typeface="Calibri"/>
              </a:rPr>
              <a:t> E se la politica deve poggiare su alleanze, si chiede il giovane dirigente, non è auspicabile che “esse siano rappresentate dalle masse socialiste piuttosto che dagli agrari dell’armatore meridionale?”. </a:t>
            </a:r>
            <a:r>
              <a:rPr lang="it-IT" sz="2000" b="1" dirty="0">
                <a:solidFill>
                  <a:schemeClr val="dk1"/>
                </a:solidFill>
                <a:latin typeface="+mj-lt"/>
                <a:ea typeface="Calibri"/>
                <a:cs typeface="Calibri"/>
                <a:sym typeface="Calibri"/>
              </a:rPr>
              <a:t>Infine, rivolgendosi direttamente a Rocchi, che lo aveva sfidato a pronunciarsi su questo tema, il giovane ammette: “la mia e quella di numerosi amici è una testimonianza d’avanguardia.”</a:t>
            </a:r>
            <a:endParaRPr sz="2000" b="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000" b="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000" i="1" dirty="0">
                <a:solidFill>
                  <a:schemeClr val="dk1"/>
                </a:solidFill>
                <a:latin typeface="+mj-lt"/>
                <a:ea typeface="Calibri"/>
                <a:cs typeface="Calibri"/>
                <a:sym typeface="Calibri"/>
              </a:rPr>
              <a:t>L. Granelli¸ Non vede chi non ha occhi per vedere?, in “Campanone”, 11 ottobre 1953</a:t>
            </a:r>
            <a:endParaRPr sz="2000" i="1" dirty="0">
              <a:solidFill>
                <a:schemeClr val="dk1"/>
              </a:solidFill>
              <a:latin typeface="+mj-lt"/>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9"/>
          <p:cNvPicPr preferRelativeResize="0">
            <a:picLocks noGrp="1"/>
          </p:cNvPicPr>
          <p:nvPr>
            <p:ph type="body" idx="1"/>
          </p:nvPr>
        </p:nvPicPr>
        <p:blipFill rotWithShape="1">
          <a:blip r:embed="rId3">
            <a:alphaModFix/>
          </a:blip>
          <a:srcRect/>
          <a:stretch/>
        </p:blipFill>
        <p:spPr>
          <a:xfrm>
            <a:off x="-1" y="-1"/>
            <a:ext cx="12208409" cy="6010183"/>
          </a:xfrm>
          <a:prstGeom prst="rect">
            <a:avLst/>
          </a:prstGeom>
          <a:noFill/>
          <a:ln>
            <a:noFill/>
          </a:ln>
        </p:spPr>
      </p:pic>
      <p:sp>
        <p:nvSpPr>
          <p:cNvPr id="266" name="Google Shape;266;p9"/>
          <p:cNvSpPr txBox="1"/>
          <p:nvPr/>
        </p:nvSpPr>
        <p:spPr>
          <a:xfrm>
            <a:off x="3180971" y="6267636"/>
            <a:ext cx="583005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Primo numero del quindicinale «La Base», 1 novembre 1953</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sp>
        <p:nvSpPr>
          <p:cNvPr id="271" name="Google Shape;271;g3434b78b493_0_514"/>
          <p:cNvSpPr/>
          <p:nvPr/>
        </p:nvSpPr>
        <p:spPr>
          <a:xfrm>
            <a:off x="2920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g3434b78b493_0_514"/>
          <p:cNvSpPr/>
          <p:nvPr/>
        </p:nvSpPr>
        <p:spPr>
          <a:xfrm rot="-2700000" flipH="1">
            <a:off x="9498989" y="28806"/>
            <a:ext cx="687308" cy="687308"/>
          </a:xfrm>
          <a:prstGeom prst="rect">
            <a:avLst/>
          </a:pr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3" name="Google Shape;273;g3434b78b493_0_514"/>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09"/>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g3434b78b493_0_514"/>
          <p:cNvSpPr txBox="1"/>
          <p:nvPr/>
        </p:nvSpPr>
        <p:spPr>
          <a:xfrm>
            <a:off x="412590" y="1284442"/>
            <a:ext cx="11602200"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2400" b="1" dirty="0">
                <a:solidFill>
                  <a:schemeClr val="dk1"/>
                </a:solidFill>
                <a:latin typeface="+mj-lt"/>
                <a:ea typeface="Calibri"/>
                <a:cs typeface="Calibri"/>
                <a:sym typeface="Calibri"/>
              </a:rPr>
              <a:t>L’avvicinamento al Congresso del 1954</a:t>
            </a:r>
            <a:endParaRPr sz="2400" b="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400"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400" dirty="0">
                <a:solidFill>
                  <a:schemeClr val="dk1"/>
                </a:solidFill>
                <a:latin typeface="+mj-lt"/>
                <a:ea typeface="Calibri"/>
                <a:cs typeface="Calibri"/>
                <a:sym typeface="Calibri"/>
              </a:rPr>
              <a:t>“Anche in provincia si è chiamati ogni giorno a operare una scelta tra il governo d’affari e il ministero qualificato politicamente, </a:t>
            </a:r>
            <a:r>
              <a:rPr lang="it-IT" sz="2400" b="1" dirty="0">
                <a:solidFill>
                  <a:schemeClr val="dk1"/>
                </a:solidFill>
                <a:latin typeface="+mj-lt"/>
                <a:ea typeface="Calibri"/>
                <a:cs typeface="Calibri"/>
                <a:sym typeface="Calibri"/>
              </a:rPr>
              <a:t>tra l’apertura verso le cosiddette forze nazionali sostenuta da molti cattolici e la strenua difesa della condizione democratica, tra l’alleanza con la borghesia e il capitale i quali denunciano il sindacalismo come elemento disgregatore delle autorità e del prestigio dello Stato e la solidarietà con gli operai, i contadini, il proletariato che chiede alla Repubblica italiana comprensione e fiducia, tra l’anticomunismo che piace tanto a Confindustria e agli agrari o quello che deve aiutare gli operai a liberarsi dall’ipoteca di una dittatura politica e ideologica</a:t>
            </a:r>
            <a:r>
              <a:rPr lang="it-IT" sz="2400" dirty="0">
                <a:solidFill>
                  <a:schemeClr val="dk1"/>
                </a:solidFill>
                <a:latin typeface="+mj-lt"/>
                <a:ea typeface="Calibri"/>
                <a:cs typeface="Calibri"/>
                <a:sym typeface="Calibri"/>
              </a:rPr>
              <a:t>.”</a:t>
            </a:r>
            <a:endParaRPr sz="2400" b="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2400" b="1" dirty="0">
              <a:solidFill>
                <a:schemeClr val="dk1"/>
              </a:solidFill>
              <a:latin typeface="+mj-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it-IT" sz="2400" i="1" dirty="0">
                <a:solidFill>
                  <a:schemeClr val="dk1"/>
                </a:solidFill>
                <a:latin typeface="+mj-lt"/>
                <a:ea typeface="Calibri"/>
                <a:cs typeface="Calibri"/>
                <a:sym typeface="Calibri"/>
              </a:rPr>
              <a:t> L. Granelli, L’importanza del discorso politico, in “Campanone”, 12 febbraio 1954</a:t>
            </a:r>
            <a:endParaRPr sz="2200" i="1" dirty="0">
              <a:solidFill>
                <a:schemeClr val="dk1"/>
              </a:solidFill>
              <a:latin typeface="+mj-lt"/>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useBgFill="1">
        <p:nvSpPr>
          <p:cNvPr id="124" name="Rectangle 12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Google Shape;100;g3434b78b493_0_0"/>
          <p:cNvSpPr txBox="1">
            <a:spLocks noGrp="1"/>
          </p:cNvSpPr>
          <p:nvPr>
            <p:ph type="title"/>
          </p:nvPr>
        </p:nvSpPr>
        <p:spPr>
          <a:xfrm>
            <a:off x="368746" y="243932"/>
            <a:ext cx="4763692" cy="765476"/>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it-IT" sz="4000" dirty="0">
                <a:latin typeface="+mj-lt"/>
                <a:ea typeface="Calibri" panose="020F0502020204030204" pitchFamily="34" charset="0"/>
                <a:cs typeface="Calibri" panose="020F0502020204030204" pitchFamily="34" charset="0"/>
              </a:rPr>
              <a:t>Una storia loverese</a:t>
            </a:r>
          </a:p>
        </p:txBody>
      </p:sp>
      <p:sp>
        <p:nvSpPr>
          <p:cNvPr id="101" name="Google Shape;101;g3434b78b493_0_0"/>
          <p:cNvSpPr txBox="1">
            <a:spLocks noGrp="1"/>
          </p:cNvSpPr>
          <p:nvPr>
            <p:ph type="body" idx="1"/>
          </p:nvPr>
        </p:nvSpPr>
        <p:spPr>
          <a:xfrm>
            <a:off x="152361" y="1009408"/>
            <a:ext cx="6084367" cy="5652382"/>
          </a:xfrm>
          <a:prstGeom prst="rect">
            <a:avLst/>
          </a:prstGeom>
        </p:spPr>
        <p:txBody>
          <a:bodyPr spcFirstLastPara="1" lIns="91425" tIns="45700" rIns="91425" bIns="45700" anchorCtr="0">
            <a:noAutofit/>
          </a:bodyPr>
          <a:lstStyle/>
          <a:p>
            <a:pPr marL="0" lvl="0" indent="0" rtl="0">
              <a:spcBef>
                <a:spcPts val="1000"/>
              </a:spcBef>
              <a:spcAft>
                <a:spcPts val="0"/>
              </a:spcAft>
              <a:buNone/>
            </a:pPr>
            <a:r>
              <a:rPr lang="it-IT" sz="1600" dirty="0">
                <a:latin typeface="+mj-lt"/>
                <a:ea typeface="Calibri" panose="020F0502020204030204" pitchFamily="34" charset="0"/>
                <a:cs typeface="Calibri" panose="020F0502020204030204" pitchFamily="34" charset="0"/>
              </a:rPr>
              <a:t>Luigi Granelli nasce a Lovere nel 1929 ed è figlio di un ferramenta del luogo. Si è definito </a:t>
            </a:r>
            <a:r>
              <a:rPr lang="it-IT" sz="1600" b="1" dirty="0">
                <a:latin typeface="+mj-lt"/>
                <a:ea typeface="Calibri" panose="020F0502020204030204" pitchFamily="34" charset="0"/>
                <a:cs typeface="Calibri" panose="020F0502020204030204" pitchFamily="34" charset="0"/>
              </a:rPr>
              <a:t>un “autodidatta</a:t>
            </a:r>
            <a:r>
              <a:rPr lang="it-IT" sz="1600" dirty="0">
                <a:latin typeface="+mj-lt"/>
                <a:ea typeface="Calibri" panose="020F0502020204030204" pitchFamily="34" charset="0"/>
                <a:cs typeface="Calibri" panose="020F0502020204030204" pitchFamily="34" charset="0"/>
              </a:rPr>
              <a:t>” e a tal proposito racconta sua moglie Adriana che da ragazzino il futuro ministro passava il tempo a leggere in riva al lago d’Iseo.</a:t>
            </a:r>
          </a:p>
          <a:p>
            <a:pPr marL="0" lvl="0" indent="0" rtl="0">
              <a:spcBef>
                <a:spcPts val="1000"/>
              </a:spcBef>
              <a:spcAft>
                <a:spcPts val="0"/>
              </a:spcAft>
              <a:buNone/>
            </a:pPr>
            <a:r>
              <a:rPr lang="it-IT" sz="1600" dirty="0">
                <a:latin typeface="+mj-lt"/>
                <a:ea typeface="Calibri" panose="020F0502020204030204" pitchFamily="34" charset="0"/>
                <a:cs typeface="Calibri" panose="020F0502020204030204" pitchFamily="34" charset="0"/>
              </a:rPr>
              <a:t>Granelli prese parte alla Resistenza, partecipando nei primi mesi della liberazione nel circolo di Azione cattolica di Lovere soprattutto con un’opera di opinione e di sostegno ai partigiani. Non fu dunque un’esperienza di diretta partecipazione alla lotta armata, ma la Resistenza fu per lui, come per tutti gli altri basisti, un riferimento fondamentale per la tutta la sua attività politica.</a:t>
            </a:r>
          </a:p>
          <a:p>
            <a:pPr marL="0" lvl="0" indent="0" rtl="0">
              <a:spcBef>
                <a:spcPts val="1000"/>
              </a:spcBef>
              <a:spcAft>
                <a:spcPts val="0"/>
              </a:spcAft>
              <a:buNone/>
            </a:pPr>
            <a:r>
              <a:rPr lang="it-IT" sz="1600" dirty="0">
                <a:latin typeface="+mj-lt"/>
                <a:ea typeface="Calibri" panose="020F0502020204030204" pitchFamily="34" charset="0"/>
                <a:cs typeface="Calibri" panose="020F0502020204030204" pitchFamily="34" charset="0"/>
              </a:rPr>
              <a:t>Dopo aver conseguito il </a:t>
            </a:r>
            <a:r>
              <a:rPr lang="it-IT" sz="1600" b="1" dirty="0">
                <a:latin typeface="+mj-lt"/>
                <a:ea typeface="Calibri" panose="020F0502020204030204" pitchFamily="34" charset="0"/>
                <a:cs typeface="Calibri" panose="020F0502020204030204" pitchFamily="34" charset="0"/>
              </a:rPr>
              <a:t>diploma di scuola professionale divenne operaio specializzato tornitore alla Italsider di Lovere e dall’esperienza in fabbrica nacque il collegamento con i gruppi sindacali e politici.</a:t>
            </a:r>
          </a:p>
          <a:p>
            <a:pPr marL="0" lvl="0" indent="0" rtl="0">
              <a:spcBef>
                <a:spcPts val="1000"/>
              </a:spcBef>
              <a:spcAft>
                <a:spcPts val="0"/>
              </a:spcAft>
              <a:buNone/>
            </a:pPr>
            <a:r>
              <a:rPr lang="it-IT" sz="1600" dirty="0">
                <a:latin typeface="+mj-lt"/>
                <a:ea typeface="Calibri" panose="020F0502020204030204" pitchFamily="34" charset="0"/>
                <a:cs typeface="Calibri" panose="020F0502020204030204" pitchFamily="34" charset="0"/>
              </a:rPr>
              <a:t>Entrò a far parte della D.C. nel 1945 e si può ricostruire la storia della sua formazione politica da una delle poche memorie autobiografiche dedicate a quel periodo: “Ho fatto parte dell'Azione cattolica in qualità di dirigente diocesano, dal '45 al '49, dirigente provinciale delle Acli dal '46 al '48, iscritto alla Cisl dal '46 al '49 e dirigente provinciale della Coltivatori diretti dal '46 al '49”</a:t>
            </a:r>
          </a:p>
        </p:txBody>
      </p:sp>
      <p:pic>
        <p:nvPicPr>
          <p:cNvPr id="102" name="Google Shape;102;g3434b78b493_0_0" title="lucchini-web-0586 (1).jpg"/>
          <p:cNvPicPr preferRelativeResize="0"/>
          <p:nvPr/>
        </p:nvPicPr>
        <p:blipFill>
          <a:blip r:embed="rId3"/>
          <a:srcRect l="28193" r="19556" b="-1"/>
          <a:stretch/>
        </p:blipFill>
        <p:spPr>
          <a:xfrm>
            <a:off x="6389089" y="814638"/>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12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4">
          <a:extLst>
            <a:ext uri="{FF2B5EF4-FFF2-40B4-BE49-F238E27FC236}">
              <a16:creationId xmlns:a16="http://schemas.microsoft.com/office/drawing/2014/main" id="{8D3BBF35-A916-2B98-B76B-A3BB1FE88F25}"/>
            </a:ext>
          </a:extLst>
        </p:cNvPr>
        <p:cNvGrpSpPr/>
        <p:nvPr/>
      </p:nvGrpSpPr>
      <p:grpSpPr>
        <a:xfrm>
          <a:off x="0" y="0"/>
          <a:ext cx="0" cy="0"/>
          <a:chOff x="0" y="0"/>
          <a:chExt cx="0" cy="0"/>
        </a:xfrm>
      </p:grpSpPr>
      <p:sp useBgFill="1">
        <p:nvSpPr>
          <p:cNvPr id="217" name="Rectangle 216">
            <a:extLst>
              <a:ext uri="{FF2B5EF4-FFF2-40B4-BE49-F238E27FC236}">
                <a16:creationId xmlns:a16="http://schemas.microsoft.com/office/drawing/2014/main" id="{9E6EE2F5-1FF3-7A85-72E5-6A8523FC7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sketch line">
            <a:extLst>
              <a:ext uri="{FF2B5EF4-FFF2-40B4-BE49-F238E27FC236}">
                <a16:creationId xmlns:a16="http://schemas.microsoft.com/office/drawing/2014/main" id="{54CB1486-02B3-BCF8-A7D0-AF98E2BFDE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Google Shape;212;g3434b78b493_0_437">
            <a:extLst>
              <a:ext uri="{FF2B5EF4-FFF2-40B4-BE49-F238E27FC236}">
                <a16:creationId xmlns:a16="http://schemas.microsoft.com/office/drawing/2014/main" id="{FC57AA64-292D-7020-FD9A-80812ABADF0D}"/>
              </a:ext>
            </a:extLst>
          </p:cNvPr>
          <p:cNvSpPr txBox="1"/>
          <p:nvPr/>
        </p:nvSpPr>
        <p:spPr>
          <a:xfrm>
            <a:off x="836676" y="2250931"/>
            <a:ext cx="10515600" cy="4251960"/>
          </a:xfrm>
          <a:prstGeom prst="rect">
            <a:avLst/>
          </a:prstGeom>
        </p:spPr>
        <p:txBody>
          <a:bodyPr spcFirstLastPara="1" vert="horz" lIns="91440" tIns="45720" rIns="91440" bIns="45720" rtlCol="0" anchorCtr="0">
            <a:normAutofit lnSpcReduction="10000"/>
          </a:bodyPr>
          <a:lstStyle/>
          <a:p>
            <a:pPr marL="114300" indent="0">
              <a:buNone/>
            </a:pPr>
            <a:r>
              <a:rPr lang="it-IT" sz="2400" dirty="0"/>
              <a:t>“Naturalmente, in considerazione dell’impegno professionale mio e di molti altri Dirigenti provinciali, e per coordinare e dirigere tutto questo fervore di opere, è stata necessaria la presenza permanente in sede di un membro dell’Esecutivo (cosa già verificatesi anche per il passato) non come funzionario, ma quale espressione diretta degli organi direttivi espressi al Congresso, onde assicurare la concreta realizzazione delle nostre deliberazioni, e lo sviluppo pratico dei nostri impegni. </a:t>
            </a:r>
            <a:r>
              <a:rPr lang="it-IT" sz="2400" b="1" dirty="0"/>
              <a:t>Questo ruolo di membro permanente dell’Esecutivo è stato svolto con grande passione e generosità che non ha conosciuto soste dall’amico Granelli, al quale voglio rivolgere anche da questa tribuna il grazie affettuoso di tutto l’Esecutivo provinciale uscente</a:t>
            </a:r>
            <a:r>
              <a:rPr lang="it-IT" sz="2400" dirty="0"/>
              <a:t>.” – </a:t>
            </a:r>
            <a:r>
              <a:rPr lang="it-IT" sz="2400" i="1" dirty="0"/>
              <a:t>Intervento segretario Zambetti al Congresso Provinciale del 1954</a:t>
            </a:r>
          </a:p>
        </p:txBody>
      </p:sp>
      <p:sp>
        <p:nvSpPr>
          <p:cNvPr id="2" name="CasellaDiTesto 1">
            <a:extLst>
              <a:ext uri="{FF2B5EF4-FFF2-40B4-BE49-F238E27FC236}">
                <a16:creationId xmlns:a16="http://schemas.microsoft.com/office/drawing/2014/main" id="{5989EB12-1C2C-0B6B-6B57-71CB6462DDF2}"/>
              </a:ext>
            </a:extLst>
          </p:cNvPr>
          <p:cNvSpPr txBox="1"/>
          <p:nvPr/>
        </p:nvSpPr>
        <p:spPr>
          <a:xfrm>
            <a:off x="2987696" y="668594"/>
            <a:ext cx="6213560" cy="553998"/>
          </a:xfrm>
          <a:prstGeom prst="rect">
            <a:avLst/>
          </a:prstGeom>
          <a:noFill/>
        </p:spPr>
        <p:txBody>
          <a:bodyPr wrap="none" rtlCol="0">
            <a:spAutoFit/>
          </a:bodyPr>
          <a:lstStyle/>
          <a:p>
            <a:r>
              <a:rPr lang="it-IT" sz="3000" b="1" dirty="0"/>
              <a:t>Il congresso provinciale del 1954</a:t>
            </a:r>
          </a:p>
        </p:txBody>
      </p:sp>
    </p:spTree>
    <p:extLst>
      <p:ext uri="{BB962C8B-B14F-4D97-AF65-F5344CB8AC3E}">
        <p14:creationId xmlns:p14="http://schemas.microsoft.com/office/powerpoint/2010/main" val="481449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a:extLst>
            <a:ext uri="{FF2B5EF4-FFF2-40B4-BE49-F238E27FC236}">
              <a16:creationId xmlns:a16="http://schemas.microsoft.com/office/drawing/2014/main" id="{F1F2EA5F-B452-C00E-0A28-B6CC987E0346}"/>
            </a:ext>
          </a:extLst>
        </p:cNvPr>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B484CEE2-616A-D4B7-D128-BA8EE3591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79F38B47-4B2C-05B0-C335-1CB80D65A0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Arc 157">
            <a:extLst>
              <a:ext uri="{FF2B5EF4-FFF2-40B4-BE49-F238E27FC236}">
                <a16:creationId xmlns:a16="http://schemas.microsoft.com/office/drawing/2014/main" id="{92B4D612-C500-FF9F-8D60-55DA7EC8B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6" name="Google Shape;126;g3434b78b493_0_39">
            <a:extLst>
              <a:ext uri="{FF2B5EF4-FFF2-40B4-BE49-F238E27FC236}">
                <a16:creationId xmlns:a16="http://schemas.microsoft.com/office/drawing/2014/main" id="{C3AB6FD9-DA71-BFE5-EB25-C872F71CE2CE}"/>
              </a:ext>
            </a:extLst>
          </p:cNvPr>
          <p:cNvSpPr txBox="1"/>
          <p:nvPr/>
        </p:nvSpPr>
        <p:spPr>
          <a:xfrm>
            <a:off x="4447308" y="862618"/>
            <a:ext cx="6906491" cy="5585619"/>
          </a:xfrm>
          <a:prstGeom prst="rect">
            <a:avLst/>
          </a:prstGeom>
        </p:spPr>
        <p:txBody>
          <a:bodyPr spcFirstLastPara="1" vert="horz" lIns="91440" tIns="45720" rIns="91440" bIns="45720" rtlCol="0" anchor="ctr" anchorCtr="0">
            <a:normAutofit/>
          </a:bodyPr>
          <a:lstStyle/>
          <a:p>
            <a:pPr lvl="0">
              <a:lnSpc>
                <a:spcPct val="90000"/>
              </a:lnSpc>
              <a:spcBef>
                <a:spcPts val="0"/>
              </a:spcBef>
              <a:spcAft>
                <a:spcPts val="600"/>
              </a:spcAft>
            </a:pPr>
            <a:r>
              <a:rPr lang="it-IT" sz="2500" dirty="0"/>
              <a:t>“Il processo di involuzione della nostra società, iniziatosi con la rottura dell’unità sindacale, ha portato ad un graduale mutamento del clima politico nel nostro paese, ad un sempre più grave e pericoloso irrigidimento della Confindustria, all’immobilismo del governo, e questa situazione generale ha determinato all’interno delle fabbriche quella pesante atmosfera che ha umiliato i lavoratori, costringendoli alla resa senza condizioni verso un nuovo fascismo di fabbrica.” – </a:t>
            </a:r>
            <a:r>
              <a:rPr lang="it-IT" sz="2500" i="1" dirty="0"/>
              <a:t>Intervento di Granelli al Congresso Provinciale del 1954</a:t>
            </a:r>
            <a:endParaRPr lang="en-US" sz="2500" i="1" kern="1200" dirty="0">
              <a:solidFill>
                <a:schemeClr val="tx1"/>
              </a:solidFill>
              <a:latin typeface="+mn-lt"/>
              <a:ea typeface="+mn-ea"/>
              <a:cs typeface="+mn-cs"/>
              <a:sym typeface="Calibri"/>
            </a:endParaRPr>
          </a:p>
        </p:txBody>
      </p:sp>
      <p:sp>
        <p:nvSpPr>
          <p:cNvPr id="125" name="Google Shape;125;g3434b78b493_0_39">
            <a:extLst>
              <a:ext uri="{FF2B5EF4-FFF2-40B4-BE49-F238E27FC236}">
                <a16:creationId xmlns:a16="http://schemas.microsoft.com/office/drawing/2014/main" id="{861CC973-5B57-926A-11D8-107BA123F47D}"/>
              </a:ext>
            </a:extLst>
          </p:cNvPr>
          <p:cNvSpPr txBox="1"/>
          <p:nvPr/>
        </p:nvSpPr>
        <p:spPr>
          <a:xfrm>
            <a:off x="4447308" y="157832"/>
            <a:ext cx="615030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IT" sz="2800" b="1" dirty="0">
                <a:solidFill>
                  <a:schemeClr val="dk1"/>
                </a:solidFill>
                <a:latin typeface="Calibri"/>
                <a:ea typeface="Calibri"/>
                <a:cs typeface="Calibri"/>
                <a:sym typeface="Calibri"/>
              </a:rPr>
              <a:t>Contro il fascismo di fabbrica e l’apertura a destra</a:t>
            </a:r>
            <a:endParaRPr sz="28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3573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a:extLst>
            <a:ext uri="{FF2B5EF4-FFF2-40B4-BE49-F238E27FC236}">
              <a16:creationId xmlns:a16="http://schemas.microsoft.com/office/drawing/2014/main" id="{A0B3697A-5E11-7570-1AEE-A99937B0AB7F}"/>
            </a:ext>
          </a:extLst>
        </p:cNvPr>
        <p:cNvGrpSpPr/>
        <p:nvPr/>
      </p:nvGrpSpPr>
      <p:grpSpPr>
        <a:xfrm>
          <a:off x="0" y="0"/>
          <a:ext cx="0" cy="0"/>
          <a:chOff x="0" y="0"/>
          <a:chExt cx="0" cy="0"/>
        </a:xfrm>
      </p:grpSpPr>
      <p:sp useBgFill="1">
        <p:nvSpPr>
          <p:cNvPr id="163" name="Rectangle 162">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reeform: Shape 164">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 name="Arc 16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asellaDiTesto 2">
            <a:extLst>
              <a:ext uri="{FF2B5EF4-FFF2-40B4-BE49-F238E27FC236}">
                <a16:creationId xmlns:a16="http://schemas.microsoft.com/office/drawing/2014/main" id="{D5BE776C-284A-E774-C336-5B3F9B3218E9}"/>
              </a:ext>
            </a:extLst>
          </p:cNvPr>
          <p:cNvSpPr txBox="1"/>
          <p:nvPr/>
        </p:nvSpPr>
        <p:spPr>
          <a:xfrm>
            <a:off x="1317522" y="677235"/>
            <a:ext cx="10798465" cy="4351338"/>
          </a:xfrm>
          <a:prstGeom prst="rect">
            <a:avLst/>
          </a:prstGeom>
        </p:spPr>
        <p:txBody>
          <a:bodyPr vert="horz" lIns="91440" tIns="45720" rIns="91440" bIns="45720" rtlCol="0">
            <a:noAutofit/>
          </a:bodyPr>
          <a:lstStyle/>
          <a:p>
            <a:pPr>
              <a:lnSpc>
                <a:spcPct val="90000"/>
              </a:lnSpc>
              <a:spcAft>
                <a:spcPts val="600"/>
              </a:spcAft>
            </a:pPr>
            <a:r>
              <a:rPr lang="en-US" sz="1900" b="1" kern="1200" dirty="0">
                <a:solidFill>
                  <a:schemeClr val="tx1"/>
                </a:solidFill>
                <a:latin typeface="+mn-lt"/>
                <a:ea typeface="+mn-ea"/>
                <a:cs typeface="+mn-cs"/>
              </a:rPr>
              <a:t>“ </a:t>
            </a:r>
            <a:r>
              <a:rPr lang="en-US" sz="1900" kern="1200" dirty="0" err="1">
                <a:solidFill>
                  <a:schemeClr val="tx1"/>
                </a:solidFill>
                <a:latin typeface="+mn-lt"/>
                <a:ea typeface="+mn-ea"/>
                <a:cs typeface="+mn-cs"/>
              </a:rPr>
              <a:t>Ricordando</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che</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l’ingresso</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ufficiale</a:t>
            </a:r>
            <a:r>
              <a:rPr lang="en-US" sz="1900" kern="1200" dirty="0">
                <a:solidFill>
                  <a:schemeClr val="tx1"/>
                </a:solidFill>
                <a:latin typeface="+mn-lt"/>
                <a:ea typeface="+mn-ea"/>
                <a:cs typeface="+mn-cs"/>
              </a:rPr>
              <a:t> dei </a:t>
            </a:r>
            <a:r>
              <a:rPr lang="en-US" sz="1900" kern="1200" dirty="0" err="1">
                <a:solidFill>
                  <a:schemeClr val="tx1"/>
                </a:solidFill>
                <a:latin typeface="+mn-lt"/>
                <a:ea typeface="+mn-ea"/>
                <a:cs typeface="+mn-cs"/>
              </a:rPr>
              <a:t>cattolici</a:t>
            </a:r>
            <a:r>
              <a:rPr lang="en-US" sz="1900" kern="1200" dirty="0">
                <a:solidFill>
                  <a:schemeClr val="tx1"/>
                </a:solidFill>
                <a:latin typeface="+mn-lt"/>
                <a:ea typeface="+mn-ea"/>
                <a:cs typeface="+mn-cs"/>
              </a:rPr>
              <a:t> in Italia </a:t>
            </a:r>
            <a:r>
              <a:rPr lang="en-US" sz="1900" kern="1200" dirty="0" err="1">
                <a:solidFill>
                  <a:schemeClr val="tx1"/>
                </a:solidFill>
                <a:latin typeface="+mn-lt"/>
                <a:ea typeface="+mn-ea"/>
                <a:cs typeface="+mn-cs"/>
              </a:rPr>
              <a:t>avvenne</a:t>
            </a:r>
            <a:r>
              <a:rPr lang="en-US" sz="1900" kern="1200" dirty="0">
                <a:solidFill>
                  <a:schemeClr val="tx1"/>
                </a:solidFill>
                <a:latin typeface="+mn-lt"/>
                <a:ea typeface="+mn-ea"/>
                <a:cs typeface="+mn-cs"/>
              </a:rPr>
              <a:t> con il </a:t>
            </a:r>
            <a:r>
              <a:rPr lang="en-US" sz="1900" kern="1200" dirty="0" err="1">
                <a:solidFill>
                  <a:schemeClr val="tx1"/>
                </a:solidFill>
                <a:latin typeface="+mn-lt"/>
                <a:ea typeface="+mn-ea"/>
                <a:cs typeface="+mn-cs"/>
              </a:rPr>
              <a:t>Patto</a:t>
            </a:r>
            <a:r>
              <a:rPr lang="en-US" sz="1900" kern="1200" dirty="0">
                <a:solidFill>
                  <a:schemeClr val="tx1"/>
                </a:solidFill>
                <a:latin typeface="+mn-lt"/>
                <a:ea typeface="+mn-ea"/>
                <a:cs typeface="+mn-cs"/>
              </a:rPr>
              <a:t> Gentiloni e in </a:t>
            </a:r>
            <a:r>
              <a:rPr lang="en-US" sz="1900" kern="1200" dirty="0" err="1">
                <a:solidFill>
                  <a:schemeClr val="tx1"/>
                </a:solidFill>
                <a:latin typeface="+mn-lt"/>
                <a:ea typeface="+mn-ea"/>
                <a:cs typeface="+mn-cs"/>
              </a:rPr>
              <a:t>ottica</a:t>
            </a:r>
            <a:r>
              <a:rPr lang="en-US" sz="1900" kern="1200" dirty="0">
                <a:solidFill>
                  <a:schemeClr val="tx1"/>
                </a:solidFill>
                <a:latin typeface="+mn-lt"/>
                <a:ea typeface="+mn-ea"/>
                <a:cs typeface="+mn-cs"/>
              </a:rPr>
              <a:t> di </a:t>
            </a:r>
            <a:r>
              <a:rPr lang="en-US" sz="1900" kern="1200" dirty="0" err="1">
                <a:solidFill>
                  <a:schemeClr val="tx1"/>
                </a:solidFill>
                <a:latin typeface="+mn-lt"/>
                <a:ea typeface="+mn-ea"/>
                <a:cs typeface="+mn-cs"/>
              </a:rPr>
              <a:t>alleanza</a:t>
            </a:r>
            <a:r>
              <a:rPr lang="en-US" sz="1900" kern="1200" dirty="0">
                <a:solidFill>
                  <a:schemeClr val="tx1"/>
                </a:solidFill>
                <a:latin typeface="+mn-lt"/>
                <a:ea typeface="+mn-ea"/>
                <a:cs typeface="+mn-cs"/>
              </a:rPr>
              <a:t> ai </a:t>
            </a:r>
            <a:r>
              <a:rPr lang="en-US" sz="1900" kern="1200" dirty="0" err="1">
                <a:solidFill>
                  <a:schemeClr val="tx1"/>
                </a:solidFill>
                <a:latin typeface="+mn-lt"/>
                <a:ea typeface="+mn-ea"/>
                <a:cs typeface="+mn-cs"/>
              </a:rPr>
              <a:t>ceti</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conservativi</a:t>
            </a:r>
            <a:r>
              <a:rPr lang="en-US" sz="1900" kern="1200" dirty="0">
                <a:solidFill>
                  <a:schemeClr val="tx1"/>
                </a:solidFill>
                <a:latin typeface="+mn-lt"/>
                <a:ea typeface="+mn-ea"/>
                <a:cs typeface="+mn-cs"/>
              </a:rPr>
              <a:t>, Granelli </a:t>
            </a:r>
            <a:r>
              <a:rPr lang="en-US" sz="1900" kern="1200" dirty="0" err="1">
                <a:solidFill>
                  <a:schemeClr val="tx1"/>
                </a:solidFill>
                <a:latin typeface="+mn-lt"/>
                <a:ea typeface="+mn-ea"/>
                <a:cs typeface="+mn-cs"/>
              </a:rPr>
              <a:t>riteneva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che</a:t>
            </a:r>
            <a:r>
              <a:rPr lang="en-US" sz="1900" kern="1200" dirty="0">
                <a:solidFill>
                  <a:schemeClr val="tx1"/>
                </a:solidFill>
                <a:latin typeface="+mn-lt"/>
                <a:ea typeface="+mn-ea"/>
                <a:cs typeface="+mn-cs"/>
              </a:rPr>
              <a:t> il </a:t>
            </a:r>
            <a:r>
              <a:rPr lang="en-US" sz="1900" kern="1200" dirty="0" err="1">
                <a:solidFill>
                  <a:schemeClr val="tx1"/>
                </a:solidFill>
                <a:latin typeface="+mn-lt"/>
                <a:ea typeface="+mn-ea"/>
                <a:cs typeface="+mn-cs"/>
              </a:rPr>
              <a:t>blocco</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proprietario</a:t>
            </a:r>
            <a:r>
              <a:rPr lang="en-US" sz="1900" kern="1200" dirty="0">
                <a:solidFill>
                  <a:schemeClr val="tx1"/>
                </a:solidFill>
                <a:latin typeface="+mn-lt"/>
                <a:ea typeface="+mn-ea"/>
                <a:cs typeface="+mn-cs"/>
              </a:rPr>
              <a:t> e la </a:t>
            </a:r>
            <a:r>
              <a:rPr lang="en-US" sz="1900" kern="1200" dirty="0" err="1">
                <a:solidFill>
                  <a:schemeClr val="tx1"/>
                </a:solidFill>
                <a:latin typeface="+mn-lt"/>
                <a:ea typeface="+mn-ea"/>
                <a:cs typeface="+mn-cs"/>
              </a:rPr>
              <a:t>destra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italiana</a:t>
            </a:r>
            <a:r>
              <a:rPr lang="en-US" sz="1900" kern="1200" dirty="0">
                <a:solidFill>
                  <a:schemeClr val="tx1"/>
                </a:solidFill>
                <a:latin typeface="+mn-lt"/>
                <a:ea typeface="+mn-ea"/>
                <a:cs typeface="+mn-cs"/>
              </a:rPr>
              <a:t> </a:t>
            </a:r>
            <a:r>
              <a:rPr lang="en-US" sz="1900" kern="1200" dirty="0" err="1">
                <a:solidFill>
                  <a:schemeClr val="tx1"/>
                </a:solidFill>
                <a:latin typeface="+mn-lt"/>
                <a:ea typeface="+mn-ea"/>
                <a:cs typeface="+mn-cs"/>
              </a:rPr>
              <a:t>cercassero</a:t>
            </a:r>
            <a:r>
              <a:rPr lang="en-US" sz="1900" kern="1200" dirty="0">
                <a:solidFill>
                  <a:schemeClr val="tx1"/>
                </a:solidFill>
                <a:latin typeface="+mn-lt"/>
                <a:ea typeface="+mn-ea"/>
                <a:cs typeface="+mn-cs"/>
              </a:rPr>
              <a:t>, dopo la </a:t>
            </a:r>
            <a:r>
              <a:rPr lang="en-US" sz="1900" kern="1200" dirty="0" err="1">
                <a:solidFill>
                  <a:schemeClr val="tx1"/>
                </a:solidFill>
                <a:latin typeface="+mn-lt"/>
                <a:ea typeface="+mn-ea"/>
                <a:cs typeface="+mn-cs"/>
              </a:rPr>
              <a:t>sconfitta</a:t>
            </a:r>
            <a:r>
              <a:rPr lang="en-US" sz="1900" kern="1200" dirty="0">
                <a:solidFill>
                  <a:schemeClr val="tx1"/>
                </a:solidFill>
                <a:latin typeface="+mn-lt"/>
                <a:ea typeface="+mn-ea"/>
                <a:cs typeface="+mn-cs"/>
              </a:rPr>
              <a:t> del 7 </a:t>
            </a:r>
            <a:r>
              <a:rPr lang="en-US" sz="1900" kern="1200" dirty="0" err="1">
                <a:solidFill>
                  <a:schemeClr val="tx1"/>
                </a:solidFill>
                <a:latin typeface="+mn-lt"/>
                <a:ea typeface="+mn-ea"/>
                <a:cs typeface="+mn-cs"/>
              </a:rPr>
              <a:t>giugno</a:t>
            </a:r>
            <a:r>
              <a:rPr lang="en-US" sz="1900" kern="1200" dirty="0">
                <a:solidFill>
                  <a:schemeClr val="tx1"/>
                </a:solidFill>
                <a:latin typeface="+mn-lt"/>
                <a:ea typeface="+mn-ea"/>
                <a:cs typeface="+mn-cs"/>
              </a:rPr>
              <a:t>, di </a:t>
            </a:r>
            <a:r>
              <a:rPr lang="en-US" sz="1900" b="1" kern="1200" dirty="0">
                <a:solidFill>
                  <a:schemeClr val="tx1"/>
                </a:solidFill>
                <a:latin typeface="+mn-lt"/>
                <a:ea typeface="+mn-ea"/>
                <a:cs typeface="+mn-cs"/>
              </a:rPr>
              <a:t>“</a:t>
            </a:r>
            <a:r>
              <a:rPr lang="en-US" sz="1900" b="1" kern="1200" dirty="0" err="1">
                <a:solidFill>
                  <a:schemeClr val="tx1"/>
                </a:solidFill>
                <a:latin typeface="+mn-lt"/>
                <a:ea typeface="+mn-ea"/>
                <a:cs typeface="+mn-cs"/>
              </a:rPr>
              <a:t>ricollocare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i</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cattolici</a:t>
            </a:r>
            <a:r>
              <a:rPr lang="en-US" sz="1900" b="1" kern="1200" dirty="0">
                <a:solidFill>
                  <a:schemeClr val="tx1"/>
                </a:solidFill>
                <a:latin typeface="+mn-lt"/>
                <a:ea typeface="+mn-ea"/>
                <a:cs typeface="+mn-cs"/>
              </a:rPr>
              <a:t> in uno </a:t>
            </a:r>
            <a:r>
              <a:rPr lang="en-US" sz="1900" b="1" kern="1200" dirty="0" err="1">
                <a:solidFill>
                  <a:schemeClr val="tx1"/>
                </a:solidFill>
                <a:latin typeface="+mn-lt"/>
                <a:ea typeface="+mn-ea"/>
                <a:cs typeface="+mn-cs"/>
              </a:rPr>
              <a:t>schieramento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conservativo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sorretto</a:t>
            </a:r>
            <a:r>
              <a:rPr lang="en-US" sz="1900" b="1" kern="1200" dirty="0">
                <a:solidFill>
                  <a:schemeClr val="tx1"/>
                </a:solidFill>
                <a:latin typeface="+mn-lt"/>
                <a:ea typeface="+mn-ea"/>
                <a:cs typeface="+mn-cs"/>
              </a:rPr>
              <a:t> da un </a:t>
            </a:r>
            <a:r>
              <a:rPr lang="en-US" sz="1900" b="1" kern="1200" dirty="0" err="1">
                <a:solidFill>
                  <a:schemeClr val="tx1"/>
                </a:solidFill>
                <a:latin typeface="+mn-lt"/>
                <a:ea typeface="+mn-ea"/>
                <a:cs typeface="+mn-cs"/>
              </a:rPr>
              <a:t>generico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anticomunismo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dalle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tendenze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involutive</a:t>
            </a:r>
            <a:r>
              <a:rPr lang="en-US" sz="1900" b="1" kern="1200" dirty="0">
                <a:solidFill>
                  <a:schemeClr val="tx1"/>
                </a:solidFill>
                <a:latin typeface="+mn-lt"/>
                <a:ea typeface="+mn-ea"/>
                <a:cs typeface="+mn-cs"/>
              </a:rPr>
              <a:t> e </a:t>
            </a:r>
            <a:r>
              <a:rPr lang="en-US" sz="1900" b="1" kern="1200" dirty="0" err="1">
                <a:solidFill>
                  <a:schemeClr val="tx1"/>
                </a:solidFill>
                <a:latin typeface="+mn-lt"/>
                <a:ea typeface="+mn-ea"/>
                <a:cs typeface="+mn-cs"/>
              </a:rPr>
              <a:t>reazionarie</a:t>
            </a:r>
            <a:r>
              <a:rPr lang="en-US" sz="1900" b="1" kern="1200" dirty="0">
                <a:solidFill>
                  <a:schemeClr val="tx1"/>
                </a:solidFill>
                <a:latin typeface="+mn-lt"/>
                <a:ea typeface="+mn-ea"/>
                <a:cs typeface="+mn-cs"/>
              </a:rPr>
              <a:t>.”</a:t>
            </a:r>
          </a:p>
          <a:p>
            <a:pPr indent="-228600">
              <a:lnSpc>
                <a:spcPct val="90000"/>
              </a:lnSpc>
              <a:spcAft>
                <a:spcPts val="600"/>
              </a:spcAft>
              <a:buFont typeface="Arial" panose="020B0604020202020204" pitchFamily="34" charset="0"/>
              <a:buChar char="•"/>
            </a:pPr>
            <a:endParaRPr lang="en-US" sz="1900" kern="1200" dirty="0">
              <a:solidFill>
                <a:schemeClr val="tx1"/>
              </a:solidFill>
              <a:latin typeface="+mn-lt"/>
              <a:ea typeface="+mn-ea"/>
              <a:cs typeface="+mn-cs"/>
            </a:endParaRPr>
          </a:p>
          <a:p>
            <a:pPr>
              <a:lnSpc>
                <a:spcPct val="90000"/>
              </a:lnSpc>
              <a:spcAft>
                <a:spcPts val="600"/>
              </a:spcAft>
            </a:pPr>
            <a:r>
              <a:rPr lang="en-US" sz="1900" b="1" kern="1200" dirty="0">
                <a:solidFill>
                  <a:schemeClr val="tx1"/>
                </a:solidFill>
                <a:latin typeface="+mn-lt"/>
                <a:ea typeface="+mn-ea"/>
                <a:cs typeface="+mn-cs"/>
              </a:rPr>
              <a:t>“ </a:t>
            </a:r>
            <a:r>
              <a:rPr lang="en-US" sz="1900" kern="1200" dirty="0" err="1">
                <a:solidFill>
                  <a:schemeClr val="tx1"/>
                </a:solidFill>
                <a:latin typeface="+mn-lt"/>
                <a:ea typeface="+mn-ea"/>
                <a:cs typeface="+mn-cs"/>
              </a:rPr>
              <a:t>L’appuntamento</a:t>
            </a:r>
            <a:r>
              <a:rPr lang="en-US" sz="1900" kern="1200" dirty="0">
                <a:solidFill>
                  <a:schemeClr val="tx1"/>
                </a:solidFill>
                <a:latin typeface="+mn-lt"/>
                <a:ea typeface="+mn-ea"/>
                <a:cs typeface="+mn-cs"/>
              </a:rPr>
              <a:t> </a:t>
            </a:r>
            <a:r>
              <a:rPr lang="en-US" sz="1900" b="1" kern="1200" dirty="0" err="1">
                <a:solidFill>
                  <a:schemeClr val="tx1"/>
                </a:solidFill>
                <a:latin typeface="+mn-lt"/>
                <a:ea typeface="+mn-ea"/>
                <a:cs typeface="+mn-cs"/>
              </a:rPr>
              <a:t>congressuale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avrebbe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dovuto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tenere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invece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conto</a:t>
            </a:r>
            <a:r>
              <a:rPr lang="en-US" sz="1900" b="1" kern="1200" dirty="0">
                <a:solidFill>
                  <a:schemeClr val="tx1"/>
                </a:solidFill>
                <a:latin typeface="+mn-lt"/>
                <a:ea typeface="+mn-ea"/>
                <a:cs typeface="+mn-cs"/>
              </a:rPr>
              <a:t> “del carattere </a:t>
            </a:r>
            <a:r>
              <a:rPr lang="en-US" sz="1900" b="1" kern="1200" dirty="0" err="1">
                <a:solidFill>
                  <a:schemeClr val="tx1"/>
                </a:solidFill>
                <a:latin typeface="+mn-lt"/>
                <a:ea typeface="+mn-ea"/>
                <a:cs typeface="+mn-cs"/>
              </a:rPr>
              <a:t>popolare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della</a:t>
            </a:r>
            <a:r>
              <a:rPr lang="en-US" sz="1900" b="1" kern="1200" dirty="0">
                <a:solidFill>
                  <a:schemeClr val="tx1"/>
                </a:solidFill>
                <a:latin typeface="+mn-lt"/>
                <a:ea typeface="+mn-ea"/>
                <a:cs typeface="+mn-cs"/>
              </a:rPr>
              <a:t> D.C, </a:t>
            </a:r>
            <a:r>
              <a:rPr lang="en-US" sz="1900" b="1" kern="1200" dirty="0" err="1">
                <a:solidFill>
                  <a:schemeClr val="tx1"/>
                </a:solidFill>
                <a:latin typeface="+mn-lt"/>
                <a:ea typeface="+mn-ea"/>
                <a:cs typeface="+mn-cs"/>
              </a:rPr>
              <a:t>maturato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durante</a:t>
            </a:r>
            <a:r>
              <a:rPr lang="en-US" sz="1900" b="1" kern="1200" dirty="0">
                <a:solidFill>
                  <a:schemeClr val="tx1"/>
                </a:solidFill>
                <a:latin typeface="+mn-lt"/>
                <a:ea typeface="+mn-ea"/>
                <a:cs typeface="+mn-cs"/>
              </a:rPr>
              <a:t> il </a:t>
            </a:r>
            <a:r>
              <a:rPr lang="en-US" sz="1900" b="1" kern="1200" dirty="0" err="1">
                <a:solidFill>
                  <a:schemeClr val="tx1"/>
                </a:solidFill>
                <a:latin typeface="+mn-lt"/>
                <a:ea typeface="+mn-ea"/>
                <a:cs typeface="+mn-cs"/>
              </a:rPr>
              <a:t>periodo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Resistenziale</a:t>
            </a:r>
            <a:r>
              <a:rPr lang="en-US" sz="1900" b="1" kern="1200" dirty="0">
                <a:solidFill>
                  <a:schemeClr val="tx1"/>
                </a:solidFill>
                <a:latin typeface="+mn-lt"/>
                <a:ea typeface="+mn-ea"/>
                <a:cs typeface="+mn-cs"/>
              </a:rPr>
              <a:t> e </a:t>
            </a:r>
            <a:r>
              <a:rPr lang="en-US" sz="1900" b="1" kern="1200" dirty="0" err="1">
                <a:solidFill>
                  <a:schemeClr val="tx1"/>
                </a:solidFill>
                <a:latin typeface="+mn-lt"/>
                <a:ea typeface="+mn-ea"/>
                <a:cs typeface="+mn-cs"/>
              </a:rPr>
              <a:t>dalla</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necessità</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storica</a:t>
            </a:r>
            <a:r>
              <a:rPr lang="en-US" sz="1900" b="1" kern="1200" dirty="0">
                <a:solidFill>
                  <a:schemeClr val="tx1"/>
                </a:solidFill>
                <a:latin typeface="+mn-lt"/>
                <a:ea typeface="+mn-ea"/>
                <a:cs typeface="+mn-cs"/>
              </a:rPr>
              <a:t> di </a:t>
            </a:r>
            <a:r>
              <a:rPr lang="en-US" sz="1900" b="1" kern="1200" dirty="0" err="1">
                <a:solidFill>
                  <a:schemeClr val="tx1"/>
                </a:solidFill>
                <a:latin typeface="+mn-lt"/>
                <a:ea typeface="+mn-ea"/>
                <a:cs typeface="+mn-cs"/>
              </a:rPr>
              <a:t>inserire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nella</a:t>
            </a:r>
            <a:r>
              <a:rPr lang="en-US" sz="1900" b="1" kern="1200" dirty="0">
                <a:solidFill>
                  <a:schemeClr val="tx1"/>
                </a:solidFill>
                <a:latin typeface="+mn-lt"/>
                <a:ea typeface="+mn-ea"/>
                <a:cs typeface="+mn-cs"/>
              </a:rPr>
              <a:t> vita </a:t>
            </a:r>
            <a:r>
              <a:rPr lang="en-US" sz="1900" b="1" kern="1200" dirty="0" err="1">
                <a:solidFill>
                  <a:schemeClr val="tx1"/>
                </a:solidFill>
                <a:latin typeface="+mn-lt"/>
                <a:ea typeface="+mn-ea"/>
                <a:cs typeface="+mn-cs"/>
              </a:rPr>
              <a:t>dello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stato</a:t>
            </a:r>
            <a:r>
              <a:rPr lang="en-US" sz="1900" b="1" kern="1200" dirty="0">
                <a:solidFill>
                  <a:schemeClr val="tx1"/>
                </a:solidFill>
                <a:latin typeface="+mn-lt"/>
                <a:ea typeface="+mn-ea"/>
                <a:cs typeface="+mn-cs"/>
              </a:rPr>
              <a:t> quelle masse </a:t>
            </a:r>
            <a:r>
              <a:rPr lang="en-US" sz="1900" b="1" kern="1200" dirty="0" err="1">
                <a:solidFill>
                  <a:schemeClr val="tx1"/>
                </a:solidFill>
                <a:latin typeface="+mn-lt"/>
                <a:ea typeface="+mn-ea"/>
                <a:cs typeface="+mn-cs"/>
              </a:rPr>
              <a:t>cattoliche</a:t>
            </a:r>
            <a:r>
              <a:rPr lang="en-US" sz="1900" b="1" kern="1200" dirty="0">
                <a:solidFill>
                  <a:schemeClr val="tx1"/>
                </a:solidFill>
                <a:latin typeface="+mn-lt"/>
                <a:ea typeface="+mn-ea"/>
                <a:cs typeface="+mn-cs"/>
              </a:rPr>
              <a:t> e </a:t>
            </a:r>
            <a:r>
              <a:rPr lang="en-US" sz="1900" b="1" kern="1200" dirty="0" err="1">
                <a:solidFill>
                  <a:schemeClr val="tx1"/>
                </a:solidFill>
                <a:latin typeface="+mn-lt"/>
                <a:ea typeface="+mn-ea"/>
                <a:cs typeface="+mn-cs"/>
              </a:rPr>
              <a:t>proletarie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che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sono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oggi</a:t>
            </a:r>
            <a:r>
              <a:rPr lang="en-US" sz="1900" b="1" kern="1200" dirty="0">
                <a:solidFill>
                  <a:schemeClr val="tx1"/>
                </a:solidFill>
                <a:latin typeface="+mn-lt"/>
                <a:ea typeface="+mn-ea"/>
                <a:cs typeface="+mn-cs"/>
              </a:rPr>
              <a:t> le </a:t>
            </a:r>
            <a:r>
              <a:rPr lang="en-US" sz="1900" b="1" kern="1200" dirty="0" err="1">
                <a:solidFill>
                  <a:schemeClr val="tx1"/>
                </a:solidFill>
                <a:latin typeface="+mn-lt"/>
                <a:ea typeface="+mn-ea"/>
                <a:cs typeface="+mn-cs"/>
              </a:rPr>
              <a:t>grandi</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escluse</a:t>
            </a:r>
            <a:r>
              <a:rPr lang="en-US" sz="1900" b="1" kern="1200" dirty="0">
                <a:solidFill>
                  <a:schemeClr val="tx1"/>
                </a:solidFill>
                <a:latin typeface="+mn-lt"/>
                <a:ea typeface="+mn-ea"/>
                <a:cs typeface="+mn-cs"/>
              </a:rPr>
              <a:t>.”</a:t>
            </a:r>
          </a:p>
          <a:p>
            <a:pPr>
              <a:lnSpc>
                <a:spcPct val="90000"/>
              </a:lnSpc>
              <a:spcAft>
                <a:spcPts val="600"/>
              </a:spcAft>
            </a:pPr>
            <a:endParaRPr lang="en-US" sz="1900" b="1" kern="1200" dirty="0">
              <a:solidFill>
                <a:schemeClr val="tx1"/>
              </a:solidFill>
              <a:latin typeface="+mn-lt"/>
              <a:ea typeface="+mn-ea"/>
              <a:cs typeface="+mn-cs"/>
            </a:endParaRPr>
          </a:p>
          <a:p>
            <a:pPr>
              <a:lnSpc>
                <a:spcPct val="90000"/>
              </a:lnSpc>
              <a:spcAft>
                <a:spcPts val="600"/>
              </a:spcAft>
            </a:pP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bisogna</a:t>
            </a:r>
            <a:r>
              <a:rPr lang="en-US" sz="1900" b="1" kern="1200" dirty="0">
                <a:solidFill>
                  <a:schemeClr val="tx1"/>
                </a:solidFill>
                <a:latin typeface="+mn-lt"/>
                <a:ea typeface="+mn-ea"/>
                <a:cs typeface="+mn-cs"/>
              </a:rPr>
              <a:t> fare </a:t>
            </a:r>
            <a:r>
              <a:rPr lang="en-US" sz="1900" b="1" kern="1200" dirty="0" err="1">
                <a:solidFill>
                  <a:schemeClr val="tx1"/>
                </a:solidFill>
                <a:latin typeface="+mn-lt"/>
                <a:ea typeface="+mn-ea"/>
                <a:cs typeface="+mn-cs"/>
              </a:rPr>
              <a:t>della</a:t>
            </a:r>
            <a:r>
              <a:rPr lang="en-US" sz="1900" b="1" kern="1200" dirty="0">
                <a:solidFill>
                  <a:schemeClr val="tx1"/>
                </a:solidFill>
                <a:latin typeface="+mn-lt"/>
                <a:ea typeface="+mn-ea"/>
                <a:cs typeface="+mn-cs"/>
              </a:rPr>
              <a:t> D.C un </a:t>
            </a:r>
            <a:r>
              <a:rPr lang="en-US" sz="1900" b="1" kern="1200" dirty="0" err="1">
                <a:solidFill>
                  <a:schemeClr val="tx1"/>
                </a:solidFill>
                <a:latin typeface="+mn-lt"/>
                <a:ea typeface="+mn-ea"/>
                <a:cs typeface="+mn-cs"/>
              </a:rPr>
              <a:t>partito</a:t>
            </a:r>
            <a:r>
              <a:rPr lang="en-US" sz="1900" b="1" kern="1200" dirty="0">
                <a:solidFill>
                  <a:schemeClr val="tx1"/>
                </a:solidFill>
                <a:latin typeface="+mn-lt"/>
                <a:ea typeface="+mn-ea"/>
                <a:cs typeface="+mn-cs"/>
              </a:rPr>
              <a:t> politico </a:t>
            </a:r>
            <a:r>
              <a:rPr lang="en-US" sz="1900" b="1" kern="1200" dirty="0" err="1">
                <a:solidFill>
                  <a:schemeClr val="tx1"/>
                </a:solidFill>
                <a:latin typeface="+mn-lt"/>
                <a:ea typeface="+mn-ea"/>
                <a:cs typeface="+mn-cs"/>
              </a:rPr>
              <a:t>moderno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capace</a:t>
            </a:r>
            <a:r>
              <a:rPr lang="en-US" sz="1900" b="1" kern="1200" dirty="0">
                <a:solidFill>
                  <a:schemeClr val="tx1"/>
                </a:solidFill>
                <a:latin typeface="+mn-lt"/>
                <a:ea typeface="+mn-ea"/>
                <a:cs typeface="+mn-cs"/>
              </a:rPr>
              <a:t> di </a:t>
            </a:r>
            <a:r>
              <a:rPr lang="en-US" sz="1900" b="1" kern="1200" dirty="0" err="1">
                <a:solidFill>
                  <a:schemeClr val="tx1"/>
                </a:solidFill>
                <a:latin typeface="+mn-lt"/>
                <a:ea typeface="+mn-ea"/>
                <a:cs typeface="+mn-cs"/>
              </a:rPr>
              <a:t>lottare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contro</a:t>
            </a:r>
            <a:r>
              <a:rPr lang="en-US" sz="1900" b="1" kern="1200" dirty="0">
                <a:solidFill>
                  <a:schemeClr val="tx1"/>
                </a:solidFill>
                <a:latin typeface="+mn-lt"/>
                <a:ea typeface="+mn-ea"/>
                <a:cs typeface="+mn-cs"/>
              </a:rPr>
              <a:t> il </a:t>
            </a:r>
            <a:r>
              <a:rPr lang="en-US" sz="1900" b="1" kern="1200" dirty="0" err="1">
                <a:solidFill>
                  <a:schemeClr val="tx1"/>
                </a:solidFill>
                <a:latin typeface="+mn-lt"/>
                <a:ea typeface="+mn-ea"/>
                <a:cs typeface="+mn-cs"/>
              </a:rPr>
              <a:t>pericolo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comunista</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nel</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paese</a:t>
            </a:r>
            <a:r>
              <a:rPr lang="en-US" sz="1900" b="1" kern="1200" dirty="0">
                <a:solidFill>
                  <a:schemeClr val="tx1"/>
                </a:solidFill>
                <a:latin typeface="+mn-lt"/>
                <a:ea typeface="+mn-ea"/>
                <a:cs typeface="+mn-cs"/>
              </a:rPr>
              <a:t> con la </a:t>
            </a:r>
            <a:r>
              <a:rPr lang="en-US" sz="1900" b="1" kern="1200" dirty="0" err="1">
                <a:solidFill>
                  <a:schemeClr val="tx1"/>
                </a:solidFill>
                <a:latin typeface="+mn-lt"/>
                <a:ea typeface="+mn-ea"/>
                <a:cs typeface="+mn-cs"/>
              </a:rPr>
              <a:t>sua</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classe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dirigente</a:t>
            </a:r>
            <a:r>
              <a:rPr lang="en-US" sz="1900" b="1" kern="1200" dirty="0">
                <a:solidFill>
                  <a:schemeClr val="tx1"/>
                </a:solidFill>
                <a:latin typeface="+mn-lt"/>
                <a:ea typeface="+mn-ea"/>
                <a:cs typeface="+mn-cs"/>
              </a:rPr>
              <a:t>, e non con </a:t>
            </a:r>
            <a:r>
              <a:rPr lang="en-US" sz="1900" b="1" kern="1200" dirty="0" err="1">
                <a:solidFill>
                  <a:schemeClr val="tx1"/>
                </a:solidFill>
                <a:latin typeface="+mn-lt"/>
                <a:ea typeface="+mn-ea"/>
                <a:cs typeface="+mn-cs"/>
              </a:rPr>
              <a:t>i</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suoi</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ministri</a:t>
            </a:r>
            <a:r>
              <a:rPr lang="en-US" sz="1900" b="1" kern="1200" dirty="0">
                <a:solidFill>
                  <a:schemeClr val="tx1"/>
                </a:solidFill>
                <a:latin typeface="+mn-lt"/>
                <a:ea typeface="+mn-ea"/>
                <a:cs typeface="+mn-cs"/>
              </a:rPr>
              <a:t> del Governo, un </a:t>
            </a:r>
            <a:r>
              <a:rPr lang="en-US" sz="1900" b="1" kern="1200" dirty="0" err="1">
                <a:solidFill>
                  <a:schemeClr val="tx1"/>
                </a:solidFill>
                <a:latin typeface="+mn-lt"/>
                <a:ea typeface="+mn-ea"/>
                <a:cs typeface="+mn-cs"/>
              </a:rPr>
              <a:t>partito</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capace</a:t>
            </a:r>
            <a:r>
              <a:rPr lang="en-US" sz="1900" b="1" kern="1200" dirty="0">
                <a:solidFill>
                  <a:schemeClr val="tx1"/>
                </a:solidFill>
                <a:latin typeface="+mn-lt"/>
                <a:ea typeface="+mn-ea"/>
                <a:cs typeface="+mn-cs"/>
              </a:rPr>
              <a:t> di dare </a:t>
            </a:r>
            <a:r>
              <a:rPr lang="en-US" sz="1900" b="1" kern="1200" dirty="0" err="1">
                <a:solidFill>
                  <a:schemeClr val="tx1"/>
                </a:solidFill>
                <a:latin typeface="+mn-lt"/>
                <a:ea typeface="+mn-ea"/>
                <a:cs typeface="+mn-cs"/>
              </a:rPr>
              <a:t>corso</a:t>
            </a:r>
            <a:r>
              <a:rPr lang="en-US" sz="1900" b="1" kern="1200" dirty="0">
                <a:solidFill>
                  <a:schemeClr val="tx1"/>
                </a:solidFill>
                <a:latin typeface="+mn-lt"/>
                <a:ea typeface="+mn-ea"/>
                <a:cs typeface="+mn-cs"/>
              </a:rPr>
              <a:t> ad </a:t>
            </a:r>
            <a:r>
              <a:rPr lang="en-US" sz="1900" b="1" kern="1200" dirty="0" err="1">
                <a:solidFill>
                  <a:schemeClr val="tx1"/>
                </a:solidFill>
                <a:latin typeface="+mn-lt"/>
                <a:ea typeface="+mn-ea"/>
                <a:cs typeface="+mn-cs"/>
              </a:rPr>
              <a:t>una</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politica</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nuova</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che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riassuma</a:t>
            </a:r>
            <a:r>
              <a:rPr lang="en-US" sz="1900" b="1" kern="1200" dirty="0">
                <a:solidFill>
                  <a:schemeClr val="tx1"/>
                </a:solidFill>
                <a:latin typeface="+mn-lt"/>
                <a:ea typeface="+mn-ea"/>
                <a:cs typeface="+mn-cs"/>
              </a:rPr>
              <a:t> in </a:t>
            </a:r>
            <a:r>
              <a:rPr lang="en-US" sz="1900" b="1" kern="1200" dirty="0" err="1">
                <a:solidFill>
                  <a:schemeClr val="tx1"/>
                </a:solidFill>
                <a:latin typeface="+mn-lt"/>
                <a:ea typeface="+mn-ea"/>
                <a:cs typeface="+mn-cs"/>
              </a:rPr>
              <a:t>sé</a:t>
            </a:r>
            <a:r>
              <a:rPr lang="en-US" sz="1900" b="1" kern="1200" dirty="0">
                <a:solidFill>
                  <a:schemeClr val="tx1"/>
                </a:solidFill>
                <a:latin typeface="+mn-lt"/>
                <a:ea typeface="+mn-ea"/>
                <a:cs typeface="+mn-cs"/>
              </a:rPr>
              <a:t> le </a:t>
            </a:r>
            <a:r>
              <a:rPr lang="en-US" sz="1900" b="1" kern="1200" dirty="0" err="1">
                <a:solidFill>
                  <a:schemeClr val="tx1"/>
                </a:solidFill>
                <a:latin typeface="+mn-lt"/>
                <a:ea typeface="+mn-ea"/>
                <a:cs typeface="+mn-cs"/>
              </a:rPr>
              <a:t>esigenze</a:t>
            </a:r>
            <a:r>
              <a:rPr lang="en-US" sz="1900" b="1" kern="1200" dirty="0">
                <a:solidFill>
                  <a:schemeClr val="tx1"/>
                </a:solidFill>
                <a:latin typeface="+mn-lt"/>
                <a:ea typeface="+mn-ea"/>
                <a:cs typeface="+mn-cs"/>
              </a:rPr>
              <a:t> di </a:t>
            </a:r>
            <a:r>
              <a:rPr lang="en-US" sz="1900" b="1" kern="1200" dirty="0" err="1">
                <a:solidFill>
                  <a:schemeClr val="tx1"/>
                </a:solidFill>
                <a:latin typeface="+mn-lt"/>
                <a:ea typeface="+mn-ea"/>
                <a:cs typeface="+mn-cs"/>
              </a:rPr>
              <a:t>progresso</a:t>
            </a:r>
            <a:r>
              <a:rPr lang="en-US" sz="1900" b="1" kern="1200" dirty="0">
                <a:solidFill>
                  <a:schemeClr val="tx1"/>
                </a:solidFill>
                <a:latin typeface="+mn-lt"/>
                <a:ea typeface="+mn-ea"/>
                <a:cs typeface="+mn-cs"/>
              </a:rPr>
              <a:t> e di </a:t>
            </a:r>
            <a:r>
              <a:rPr lang="en-US" sz="1900" b="1" kern="1200" dirty="0" err="1">
                <a:solidFill>
                  <a:schemeClr val="tx1"/>
                </a:solidFill>
                <a:latin typeface="+mn-lt"/>
                <a:ea typeface="+mn-ea"/>
                <a:cs typeface="+mn-cs"/>
              </a:rPr>
              <a:t>sviluppo</a:t>
            </a:r>
            <a:r>
              <a:rPr lang="en-US" sz="1900" b="1" kern="1200" dirty="0">
                <a:solidFill>
                  <a:schemeClr val="tx1"/>
                </a:solidFill>
                <a:latin typeface="+mn-lt"/>
                <a:ea typeface="+mn-ea"/>
                <a:cs typeface="+mn-cs"/>
              </a:rPr>
              <a:t> per </a:t>
            </a:r>
            <a:r>
              <a:rPr lang="en-US" sz="1900" b="1" kern="1200" dirty="0" err="1">
                <a:solidFill>
                  <a:schemeClr val="tx1"/>
                </a:solidFill>
                <a:latin typeface="+mn-lt"/>
                <a:ea typeface="+mn-ea"/>
                <a:cs typeface="+mn-cs"/>
              </a:rPr>
              <a:t>una</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radicale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trasformazione</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della</a:t>
            </a:r>
            <a:r>
              <a:rPr lang="en-US" sz="1900" b="1" kern="1200" dirty="0">
                <a:solidFill>
                  <a:schemeClr val="tx1"/>
                </a:solidFill>
                <a:latin typeface="+mn-lt"/>
                <a:ea typeface="+mn-ea"/>
                <a:cs typeface="+mn-cs"/>
              </a:rPr>
              <a:t> </a:t>
            </a:r>
            <a:r>
              <a:rPr lang="en-US" sz="1900" b="1" kern="1200" dirty="0" err="1">
                <a:solidFill>
                  <a:schemeClr val="tx1"/>
                </a:solidFill>
                <a:latin typeface="+mn-lt"/>
                <a:ea typeface="+mn-ea"/>
                <a:cs typeface="+mn-cs"/>
              </a:rPr>
              <a:t>società</a:t>
            </a:r>
            <a:r>
              <a:rPr lang="en-US" sz="1900" kern="1200" dirty="0">
                <a:solidFill>
                  <a:schemeClr val="tx1"/>
                </a:solidFill>
                <a:latin typeface="+mn-lt"/>
                <a:ea typeface="+mn-ea"/>
                <a:cs typeface="+mn-cs"/>
              </a:rPr>
              <a:t>.”</a:t>
            </a:r>
            <a:endParaRPr lang="en-US" sz="1900" b="0" i="0" u="none" strike="noStrike" kern="1200" cap="none" dirty="0">
              <a:solidFill>
                <a:schemeClr val="tx1"/>
              </a:solidFill>
              <a:latin typeface="+mn-lt"/>
              <a:ea typeface="+mn-ea"/>
              <a:cs typeface="+mn-cs"/>
              <a:sym typeface="Arial"/>
            </a:endParaRPr>
          </a:p>
          <a:p>
            <a:pPr indent="-228600">
              <a:lnSpc>
                <a:spcPct val="90000"/>
              </a:lnSpc>
              <a:spcAft>
                <a:spcPts val="600"/>
              </a:spcAft>
              <a:buFont typeface="Arial" panose="020B0604020202020204" pitchFamily="34" charset="0"/>
              <a:buChar char="•"/>
            </a:pPr>
            <a:endParaRPr lang="en-US" sz="1900" b="1" kern="1200" dirty="0">
              <a:solidFill>
                <a:schemeClr val="tx1"/>
              </a:solidFill>
              <a:latin typeface="+mn-lt"/>
              <a:ea typeface="+mn-ea"/>
              <a:cs typeface="+mn-cs"/>
            </a:endParaRPr>
          </a:p>
          <a:p>
            <a:pPr indent="-228600">
              <a:lnSpc>
                <a:spcPct val="90000"/>
              </a:lnSpc>
              <a:spcAft>
                <a:spcPts val="600"/>
              </a:spcAft>
              <a:buFont typeface="Arial" panose="020B0604020202020204" pitchFamily="34" charset="0"/>
              <a:buChar char="•"/>
            </a:pPr>
            <a:endParaRPr lang="en-US" sz="1900" kern="1200" dirty="0">
              <a:solidFill>
                <a:schemeClr val="tx1"/>
              </a:solidFill>
              <a:latin typeface="+mn-lt"/>
              <a:ea typeface="+mn-ea"/>
              <a:cs typeface="+mn-cs"/>
            </a:endParaRPr>
          </a:p>
          <a:p>
            <a:pPr algn="r">
              <a:lnSpc>
                <a:spcPct val="90000"/>
              </a:lnSpc>
              <a:spcAft>
                <a:spcPts val="600"/>
              </a:spcAft>
            </a:pPr>
            <a:r>
              <a:rPr lang="en-US" sz="1900" i="1" kern="1200" dirty="0">
                <a:solidFill>
                  <a:schemeClr val="tx1"/>
                </a:solidFill>
                <a:latin typeface="+mn-lt"/>
                <a:ea typeface="+mn-ea"/>
                <a:cs typeface="+mn-cs"/>
              </a:rPr>
              <a:t>	L. Granelli, La </a:t>
            </a:r>
            <a:r>
              <a:rPr lang="en-US" sz="1900" i="1" kern="1200" dirty="0" err="1">
                <a:solidFill>
                  <a:schemeClr val="tx1"/>
                </a:solidFill>
                <a:latin typeface="+mn-lt"/>
                <a:ea typeface="+mn-ea"/>
                <a:cs typeface="+mn-cs"/>
              </a:rPr>
              <a:t>scelta</a:t>
            </a:r>
            <a:r>
              <a:rPr lang="en-US" sz="1900" i="1" kern="1200" dirty="0">
                <a:solidFill>
                  <a:schemeClr val="tx1"/>
                </a:solidFill>
                <a:latin typeface="+mn-lt"/>
                <a:ea typeface="+mn-ea"/>
                <a:cs typeface="+mn-cs"/>
              </a:rPr>
              <a:t> del </a:t>
            </a:r>
            <a:r>
              <a:rPr lang="en-US" sz="1900" i="1" kern="1200" dirty="0" err="1">
                <a:solidFill>
                  <a:schemeClr val="tx1"/>
                </a:solidFill>
                <a:latin typeface="+mn-lt"/>
                <a:ea typeface="+mn-ea"/>
                <a:cs typeface="+mn-cs"/>
              </a:rPr>
              <a:t>congresso</a:t>
            </a:r>
            <a:r>
              <a:rPr lang="en-US" sz="1900" i="1" kern="1200" dirty="0">
                <a:solidFill>
                  <a:schemeClr val="tx1"/>
                </a:solidFill>
                <a:latin typeface="+mn-lt"/>
                <a:ea typeface="+mn-ea"/>
                <a:cs typeface="+mn-cs"/>
              </a:rPr>
              <a:t> di Napoli per </a:t>
            </a:r>
            <a:r>
              <a:rPr lang="en-US" sz="1900" i="1" kern="1200" dirty="0" err="1">
                <a:solidFill>
                  <a:schemeClr val="tx1"/>
                </a:solidFill>
                <a:latin typeface="+mn-lt"/>
                <a:ea typeface="+mn-ea"/>
                <a:cs typeface="+mn-cs"/>
              </a:rPr>
              <a:t>realizzare</a:t>
            </a:r>
            <a:r>
              <a:rPr lang="en-US" sz="1900" i="1" kern="1200" dirty="0">
                <a:solidFill>
                  <a:schemeClr val="tx1"/>
                </a:solidFill>
                <a:latin typeface="+mn-lt"/>
                <a:ea typeface="+mn-ea"/>
                <a:cs typeface="+mn-cs"/>
              </a:rPr>
              <a:t> un </a:t>
            </a:r>
            <a:r>
              <a:rPr lang="en-US" sz="1900" i="1" kern="1200" dirty="0" err="1">
                <a:solidFill>
                  <a:schemeClr val="tx1"/>
                </a:solidFill>
                <a:latin typeface="+mn-lt"/>
                <a:ea typeface="+mn-ea"/>
                <a:cs typeface="+mn-cs"/>
              </a:rPr>
              <a:t>partito</a:t>
            </a: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moderno</a:t>
            </a:r>
            <a:r>
              <a:rPr lang="en-US" sz="1900" i="1" kern="1200" dirty="0">
                <a:solidFill>
                  <a:schemeClr val="tx1"/>
                </a:solidFill>
                <a:latin typeface="+mn-lt"/>
                <a:ea typeface="+mn-ea"/>
                <a:cs typeface="+mn-cs"/>
              </a:rPr>
              <a:t>, in “La Base”, n.10,  25 </a:t>
            </a:r>
            <a:r>
              <a:rPr lang="en-US" sz="1900" i="1" kern="1200" dirty="0" err="1">
                <a:solidFill>
                  <a:schemeClr val="tx1"/>
                </a:solidFill>
                <a:latin typeface="+mn-lt"/>
                <a:ea typeface="+mn-ea"/>
                <a:cs typeface="+mn-cs"/>
              </a:rPr>
              <a:t>maggio</a:t>
            </a:r>
            <a:r>
              <a:rPr lang="en-US" sz="1900" i="1" kern="1200" dirty="0">
                <a:solidFill>
                  <a:schemeClr val="tx1"/>
                </a:solidFill>
                <a:latin typeface="+mn-lt"/>
                <a:ea typeface="+mn-ea"/>
                <a:cs typeface="+mn-cs"/>
              </a:rPr>
              <a:t> 1954 </a:t>
            </a:r>
            <a:r>
              <a:rPr lang="en-US" sz="1900" kern="1200" dirty="0">
                <a:solidFill>
                  <a:schemeClr val="tx1"/>
                </a:solidFill>
                <a:latin typeface="+mn-lt"/>
                <a:ea typeface="+mn-ea"/>
                <a:cs typeface="+mn-cs"/>
              </a:rPr>
              <a:t>e </a:t>
            </a:r>
            <a:r>
              <a:rPr lang="en-US" sz="1900" i="1" kern="1200" dirty="0" err="1">
                <a:solidFill>
                  <a:schemeClr val="tx1"/>
                </a:solidFill>
                <a:latin typeface="+mn-lt"/>
                <a:ea typeface="+mn-ea"/>
                <a:cs typeface="+mn-cs"/>
              </a:rPr>
              <a:t>Preparazione</a:t>
            </a:r>
            <a:r>
              <a:rPr lang="en-US" sz="1900" i="1" kern="1200" dirty="0">
                <a:solidFill>
                  <a:schemeClr val="tx1"/>
                </a:solidFill>
                <a:latin typeface="+mn-lt"/>
                <a:ea typeface="+mn-ea"/>
                <a:cs typeface="+mn-cs"/>
              </a:rPr>
              <a:t> e </a:t>
            </a:r>
            <a:r>
              <a:rPr lang="en-US" sz="1900" i="1" kern="1200" dirty="0" err="1">
                <a:solidFill>
                  <a:schemeClr val="tx1"/>
                </a:solidFill>
                <a:latin typeface="+mn-lt"/>
                <a:ea typeface="+mn-ea"/>
                <a:cs typeface="+mn-cs"/>
              </a:rPr>
              <a:t>sensibilità</a:t>
            </a: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politica</a:t>
            </a: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hanno</a:t>
            </a:r>
            <a:r>
              <a:rPr lang="en-US" sz="1900" i="1" kern="1200" dirty="0">
                <a:solidFill>
                  <a:schemeClr val="tx1"/>
                </a:solidFill>
                <a:latin typeface="+mn-lt"/>
                <a:ea typeface="+mn-ea"/>
                <a:cs typeface="+mn-cs"/>
              </a:rPr>
              <a:t> </a:t>
            </a:r>
            <a:r>
              <a:rPr lang="en-US" sz="1900" i="1" kern="1200" dirty="0" err="1">
                <a:solidFill>
                  <a:schemeClr val="tx1"/>
                </a:solidFill>
                <a:latin typeface="+mn-lt"/>
                <a:ea typeface="+mn-ea"/>
                <a:cs typeface="+mn-cs"/>
              </a:rPr>
              <a:t>caratterizzato</a:t>
            </a:r>
            <a:r>
              <a:rPr lang="en-US" sz="1900" i="1" kern="1200" dirty="0">
                <a:solidFill>
                  <a:schemeClr val="tx1"/>
                </a:solidFill>
                <a:latin typeface="+mn-lt"/>
                <a:ea typeface="+mn-ea"/>
                <a:cs typeface="+mn-cs"/>
              </a:rPr>
              <a:t> la </a:t>
            </a:r>
            <a:r>
              <a:rPr lang="en-US" sz="1900" i="1" kern="1200" dirty="0" err="1">
                <a:solidFill>
                  <a:schemeClr val="tx1"/>
                </a:solidFill>
                <a:latin typeface="+mn-lt"/>
                <a:ea typeface="+mn-ea"/>
                <a:cs typeface="+mn-cs"/>
              </a:rPr>
              <a:t>discussione</a:t>
            </a:r>
            <a:r>
              <a:rPr lang="en-US" sz="1900" kern="1200" dirty="0">
                <a:solidFill>
                  <a:schemeClr val="tx1"/>
                </a:solidFill>
                <a:latin typeface="+mn-lt"/>
                <a:ea typeface="+mn-ea"/>
                <a:cs typeface="+mn-cs"/>
              </a:rPr>
              <a:t>, in “</a:t>
            </a:r>
            <a:r>
              <a:rPr lang="en-US" sz="1900" kern="1200" dirty="0" err="1">
                <a:solidFill>
                  <a:schemeClr val="tx1"/>
                </a:solidFill>
                <a:latin typeface="+mn-lt"/>
                <a:ea typeface="+mn-ea"/>
                <a:cs typeface="+mn-cs"/>
              </a:rPr>
              <a:t>Campanone</a:t>
            </a:r>
            <a:r>
              <a:rPr lang="en-US" sz="1900" kern="1200" dirty="0">
                <a:solidFill>
                  <a:schemeClr val="tx1"/>
                </a:solidFill>
                <a:latin typeface="+mn-lt"/>
                <a:ea typeface="+mn-ea"/>
                <a:cs typeface="+mn-cs"/>
              </a:rPr>
              <a:t>”, 13 </a:t>
            </a:r>
            <a:r>
              <a:rPr lang="en-US" sz="1900" kern="1200" dirty="0" err="1">
                <a:solidFill>
                  <a:schemeClr val="tx1"/>
                </a:solidFill>
                <a:latin typeface="+mn-lt"/>
                <a:ea typeface="+mn-ea"/>
                <a:cs typeface="+mn-cs"/>
              </a:rPr>
              <a:t>giugno</a:t>
            </a:r>
            <a:r>
              <a:rPr lang="en-US" sz="1900" kern="1200" dirty="0">
                <a:solidFill>
                  <a:schemeClr val="tx1"/>
                </a:solidFill>
                <a:latin typeface="+mn-lt"/>
                <a:ea typeface="+mn-ea"/>
                <a:cs typeface="+mn-cs"/>
              </a:rPr>
              <a:t> 1954</a:t>
            </a:r>
            <a:endParaRPr lang="en-US" sz="1900" i="1" kern="1200" dirty="0">
              <a:solidFill>
                <a:schemeClr val="tx1"/>
              </a:solidFill>
              <a:latin typeface="+mn-lt"/>
              <a:ea typeface="+mn-ea"/>
              <a:cs typeface="+mn-cs"/>
            </a:endParaRPr>
          </a:p>
        </p:txBody>
      </p:sp>
      <p:sp>
        <p:nvSpPr>
          <p:cNvPr id="126" name="Google Shape;126;g3434b78b493_0_39">
            <a:extLst>
              <a:ext uri="{FF2B5EF4-FFF2-40B4-BE49-F238E27FC236}">
                <a16:creationId xmlns:a16="http://schemas.microsoft.com/office/drawing/2014/main" id="{6EFD127A-EC1E-1C59-C99F-9B1D2059E8F0}"/>
              </a:ext>
            </a:extLst>
          </p:cNvPr>
          <p:cNvSpPr txBox="1"/>
          <p:nvPr/>
        </p:nvSpPr>
        <p:spPr>
          <a:xfrm>
            <a:off x="4447308" y="862618"/>
            <a:ext cx="6906491" cy="5585619"/>
          </a:xfrm>
          <a:prstGeom prst="rect">
            <a:avLst/>
          </a:prstGeom>
        </p:spPr>
        <p:txBody>
          <a:bodyPr spcFirstLastPara="1" vert="horz" lIns="91440" tIns="45720" rIns="91440" bIns="45720" rtlCol="0" anchor="ctr" anchorCtr="0">
            <a:normAutofit/>
          </a:bodyPr>
          <a:lstStyle/>
          <a:p>
            <a:pPr lvl="0">
              <a:lnSpc>
                <a:spcPct val="90000"/>
              </a:lnSpc>
              <a:spcBef>
                <a:spcPts val="0"/>
              </a:spcBef>
              <a:spcAft>
                <a:spcPts val="600"/>
              </a:spcAft>
            </a:pPr>
            <a:endParaRPr lang="en-US" sz="2500" i="1" kern="1200" dirty="0">
              <a:solidFill>
                <a:schemeClr val="tx1"/>
              </a:solidFill>
              <a:latin typeface="+mn-lt"/>
              <a:ea typeface="+mn-ea"/>
              <a:cs typeface="+mn-cs"/>
              <a:sym typeface="Calibri"/>
            </a:endParaRPr>
          </a:p>
        </p:txBody>
      </p:sp>
    </p:spTree>
    <p:extLst>
      <p:ext uri="{BB962C8B-B14F-4D97-AF65-F5344CB8AC3E}">
        <p14:creationId xmlns:p14="http://schemas.microsoft.com/office/powerpoint/2010/main" val="694900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a:extLst>
            <a:ext uri="{FF2B5EF4-FFF2-40B4-BE49-F238E27FC236}">
              <a16:creationId xmlns:a16="http://schemas.microsoft.com/office/drawing/2014/main" id="{F3034E75-B05F-49E9-DF93-16E7C266BD9B}"/>
            </a:ext>
          </a:extLst>
        </p:cNvPr>
        <p:cNvGrpSpPr/>
        <p:nvPr/>
      </p:nvGrpSpPr>
      <p:grpSpPr>
        <a:xfrm>
          <a:off x="0" y="0"/>
          <a:ext cx="0" cy="0"/>
          <a:chOff x="0" y="0"/>
          <a:chExt cx="0" cy="0"/>
        </a:xfrm>
      </p:grpSpPr>
      <p:sp>
        <p:nvSpPr>
          <p:cNvPr id="281" name="Google Shape;281;p10">
            <a:extLst>
              <a:ext uri="{FF2B5EF4-FFF2-40B4-BE49-F238E27FC236}">
                <a16:creationId xmlns:a16="http://schemas.microsoft.com/office/drawing/2014/main" id="{ED092BB1-EDE7-B7F4-CAB6-8C5780E55BDA}"/>
              </a:ext>
            </a:extLst>
          </p:cNvPr>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10">
            <a:extLst>
              <a:ext uri="{FF2B5EF4-FFF2-40B4-BE49-F238E27FC236}">
                <a16:creationId xmlns:a16="http://schemas.microsoft.com/office/drawing/2014/main" id="{06259348-B77D-2A54-87B1-B3A69DA4219C}"/>
              </a:ext>
            </a:extLst>
          </p:cNvPr>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3" name="Google Shape;283;p10">
            <a:extLst>
              <a:ext uri="{FF2B5EF4-FFF2-40B4-BE49-F238E27FC236}">
                <a16:creationId xmlns:a16="http://schemas.microsoft.com/office/drawing/2014/main" id="{FCB877C8-9C87-65D0-49DE-4BC6AD1107DD}"/>
              </a:ext>
            </a:extLst>
          </p:cNvPr>
          <p:cNvSpPr/>
          <p:nvPr/>
        </p:nvSpPr>
        <p:spPr>
          <a:xfrm rot="-2700000" flipH="1">
            <a:off x="891641" y="422146"/>
            <a:ext cx="645368" cy="64536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4" name="Google Shape;284;p10">
            <a:extLst>
              <a:ext uri="{FF2B5EF4-FFF2-40B4-BE49-F238E27FC236}">
                <a16:creationId xmlns:a16="http://schemas.microsoft.com/office/drawing/2014/main" id="{1B84B4C2-B571-1A8F-C42D-528461B2561D}"/>
              </a:ext>
            </a:extLst>
          </p:cNvPr>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5" name="Google Shape;285;p10">
            <a:extLst>
              <a:ext uri="{FF2B5EF4-FFF2-40B4-BE49-F238E27FC236}">
                <a16:creationId xmlns:a16="http://schemas.microsoft.com/office/drawing/2014/main" id="{BED33B5B-2055-BA66-6F7A-865C37CD932B}"/>
              </a:ext>
            </a:extLst>
          </p:cNvPr>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7" name="Google Shape;287;p10">
            <a:extLst>
              <a:ext uri="{FF2B5EF4-FFF2-40B4-BE49-F238E27FC236}">
                <a16:creationId xmlns:a16="http://schemas.microsoft.com/office/drawing/2014/main" id="{C39AE5CF-916C-C5F2-E281-48F7CE22453D}"/>
              </a:ext>
            </a:extLst>
          </p:cNvPr>
          <p:cNvSpPr/>
          <p:nvPr/>
        </p:nvSpPr>
        <p:spPr>
          <a:xfrm flipH="1">
            <a:off x="7604080" y="6453143"/>
            <a:ext cx="814903" cy="404857"/>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8" name="Google Shape;288;p10">
            <a:extLst>
              <a:ext uri="{FF2B5EF4-FFF2-40B4-BE49-F238E27FC236}">
                <a16:creationId xmlns:a16="http://schemas.microsoft.com/office/drawing/2014/main" id="{C46355CC-4825-B73A-D458-BD3784F5B89F}"/>
              </a:ext>
            </a:extLst>
          </p:cNvPr>
          <p:cNvSpPr txBox="1"/>
          <p:nvPr/>
        </p:nvSpPr>
        <p:spPr>
          <a:xfrm>
            <a:off x="8201966" y="2404293"/>
            <a:ext cx="3698116"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Elezione di Chiarante e Rampa nel Consiglio Nazionale al Congresso di Napoli, 29 giugno 1954</a:t>
            </a:r>
            <a:endParaRPr sz="1400" b="0" i="0" u="none" strike="noStrike" cap="none">
              <a:solidFill>
                <a:srgbClr val="000000"/>
              </a:solidFill>
              <a:latin typeface="Arial"/>
              <a:ea typeface="Arial"/>
              <a:cs typeface="Arial"/>
              <a:sym typeface="Arial"/>
            </a:endParaRPr>
          </a:p>
        </p:txBody>
      </p:sp>
      <p:pic>
        <p:nvPicPr>
          <p:cNvPr id="289" name="Google Shape;289;p10">
            <a:extLst>
              <a:ext uri="{FF2B5EF4-FFF2-40B4-BE49-F238E27FC236}">
                <a16:creationId xmlns:a16="http://schemas.microsoft.com/office/drawing/2014/main" id="{9B742E52-DC48-694E-2119-536244137B2E}"/>
              </a:ext>
            </a:extLst>
          </p:cNvPr>
          <p:cNvPicPr preferRelativeResize="0"/>
          <p:nvPr/>
        </p:nvPicPr>
        <p:blipFill rotWithShape="1">
          <a:blip r:embed="rId3">
            <a:alphaModFix/>
          </a:blip>
          <a:srcRect/>
          <a:stretch/>
        </p:blipFill>
        <p:spPr>
          <a:xfrm>
            <a:off x="1896292" y="0"/>
            <a:ext cx="6080052" cy="6858000"/>
          </a:xfrm>
          <a:prstGeom prst="rect">
            <a:avLst/>
          </a:prstGeom>
          <a:noFill/>
          <a:ln>
            <a:noFill/>
          </a:ln>
        </p:spPr>
      </p:pic>
    </p:spTree>
    <p:extLst>
      <p:ext uri="{BB962C8B-B14F-4D97-AF65-F5344CB8AC3E}">
        <p14:creationId xmlns:p14="http://schemas.microsoft.com/office/powerpoint/2010/main" val="2298631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p:cNvGrpSpPr/>
        <p:nvPr/>
      </p:nvGrpSpPr>
      <p:grpSpPr>
        <a:xfrm>
          <a:off x="0" y="0"/>
          <a:ext cx="0" cy="0"/>
          <a:chOff x="0" y="0"/>
          <a:chExt cx="0" cy="0"/>
        </a:xfrm>
      </p:grpSpPr>
      <p:sp>
        <p:nvSpPr>
          <p:cNvPr id="294" name="Google Shape;294;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5" name="Google Shape;295;p11"/>
          <p:cNvSpPr/>
          <p:nvPr/>
        </p:nvSpPr>
        <p:spPr>
          <a:xfrm rot="-2700000" flipH="1">
            <a:off x="-376156" y="-253670"/>
            <a:ext cx="1827638" cy="1376989"/>
          </a:xfrm>
          <a:custGeom>
            <a:avLst/>
            <a:gdLst/>
            <a:ahLst/>
            <a:cxnLst/>
            <a:rect l="l" t="t" r="r" b="b"/>
            <a:pathLst>
              <a:path w="1827638" h="1376989" extrusionOk="0">
                <a:moveTo>
                  <a:pt x="0" y="987379"/>
                </a:moveTo>
                <a:lnTo>
                  <a:pt x="987379" y="0"/>
                </a:lnTo>
                <a:lnTo>
                  <a:pt x="1827638" y="840260"/>
                </a:lnTo>
                <a:lnTo>
                  <a:pt x="1827638" y="1376989"/>
                </a:lnTo>
                <a:lnTo>
                  <a:pt x="0" y="1376989"/>
                </a:lnTo>
                <a:close/>
              </a:path>
            </a:pathLst>
          </a:cu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6" name="Google Shape;296;p11"/>
          <p:cNvSpPr/>
          <p:nvPr/>
        </p:nvSpPr>
        <p:spPr>
          <a:xfrm rot="-2700000" flipH="1">
            <a:off x="891641" y="422146"/>
            <a:ext cx="645368" cy="64536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 name="Google Shape;297;p11"/>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11"/>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9" name="Google Shape;299;p11"/>
          <p:cNvSpPr/>
          <p:nvPr/>
        </p:nvSpPr>
        <p:spPr>
          <a:xfrm flipH="1">
            <a:off x="7976344" y="6115501"/>
            <a:ext cx="1494513" cy="742499"/>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0" name="Google Shape;300;p11"/>
          <p:cNvSpPr/>
          <p:nvPr/>
        </p:nvSpPr>
        <p:spPr>
          <a:xfrm flipH="1">
            <a:off x="7604080" y="6453143"/>
            <a:ext cx="814903" cy="404857"/>
          </a:xfrm>
          <a:prstGeom prst="triangle">
            <a:avLst>
              <a:gd name="adj" fmla="val 50000"/>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11"/>
          <p:cNvSpPr txBox="1"/>
          <p:nvPr/>
        </p:nvSpPr>
        <p:spPr>
          <a:xfrm>
            <a:off x="8011531" y="2457586"/>
            <a:ext cx="3698116"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Secondo numero di «Prospettive» rivista della corrente di Base, 10 febbraio 1955</a:t>
            </a:r>
            <a:endParaRPr sz="1400" b="0" i="0" u="none" strike="noStrike" cap="none">
              <a:solidFill>
                <a:srgbClr val="000000"/>
              </a:solidFill>
              <a:latin typeface="Arial"/>
              <a:ea typeface="Arial"/>
              <a:cs typeface="Arial"/>
              <a:sym typeface="Arial"/>
            </a:endParaRPr>
          </a:p>
        </p:txBody>
      </p:sp>
      <p:pic>
        <p:nvPicPr>
          <p:cNvPr id="302" name="Google Shape;302;p11"/>
          <p:cNvPicPr preferRelativeResize="0"/>
          <p:nvPr/>
        </p:nvPicPr>
        <p:blipFill rotWithShape="1">
          <a:blip r:embed="rId3">
            <a:alphaModFix/>
          </a:blip>
          <a:srcRect/>
          <a:stretch/>
        </p:blipFill>
        <p:spPr>
          <a:xfrm rot="5400000">
            <a:off x="792627" y="995208"/>
            <a:ext cx="7961664" cy="59712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3">
          <a:extLst>
            <a:ext uri="{FF2B5EF4-FFF2-40B4-BE49-F238E27FC236}">
              <a16:creationId xmlns:a16="http://schemas.microsoft.com/office/drawing/2014/main" id="{5060B423-28F8-F7AD-2AD3-DE148D3819C0}"/>
            </a:ext>
          </a:extLst>
        </p:cNvPr>
        <p:cNvGrpSpPr/>
        <p:nvPr/>
      </p:nvGrpSpPr>
      <p:grpSpPr>
        <a:xfrm>
          <a:off x="0" y="0"/>
          <a:ext cx="0" cy="0"/>
          <a:chOff x="0" y="0"/>
          <a:chExt cx="0" cy="0"/>
        </a:xfrm>
      </p:grpSpPr>
      <p:sp>
        <p:nvSpPr>
          <p:cNvPr id="297" name="Google Shape;297;p11">
            <a:extLst>
              <a:ext uri="{FF2B5EF4-FFF2-40B4-BE49-F238E27FC236}">
                <a16:creationId xmlns:a16="http://schemas.microsoft.com/office/drawing/2014/main" id="{7D36AF2E-D8AF-DFCB-8D6C-74F51908EDEE}"/>
              </a:ext>
            </a:extLst>
          </p:cNvPr>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8" name="Google Shape;298;p11">
            <a:extLst>
              <a:ext uri="{FF2B5EF4-FFF2-40B4-BE49-F238E27FC236}">
                <a16:creationId xmlns:a16="http://schemas.microsoft.com/office/drawing/2014/main" id="{85A5AF26-02D1-BBF9-126F-542D10EA894B}"/>
              </a:ext>
            </a:extLst>
          </p:cNvPr>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CasellaDiTesto 2">
            <a:extLst>
              <a:ext uri="{FF2B5EF4-FFF2-40B4-BE49-F238E27FC236}">
                <a16:creationId xmlns:a16="http://schemas.microsoft.com/office/drawing/2014/main" id="{FF4F995E-271E-8F9A-988E-ACABA63F999E}"/>
              </a:ext>
            </a:extLst>
          </p:cNvPr>
          <p:cNvSpPr txBox="1"/>
          <p:nvPr/>
        </p:nvSpPr>
        <p:spPr>
          <a:xfrm>
            <a:off x="1002890" y="2310581"/>
            <a:ext cx="10028904" cy="4462760"/>
          </a:xfrm>
          <a:prstGeom prst="rect">
            <a:avLst/>
          </a:prstGeom>
          <a:noFill/>
        </p:spPr>
        <p:txBody>
          <a:bodyPr wrap="square">
            <a:spAutoFit/>
          </a:bodyPr>
          <a:lstStyle/>
          <a:p>
            <a:r>
              <a:rPr lang="it-IT" sz="1800" dirty="0"/>
              <a:t>“Si infrangeva l’illusione di risolvere la crisi nell’ambito dell’attuale cittadella democratica, e il mito del riformismo sociale. Una serie di riforme che lascino intatte le strutture economiche e che non soddisfino l’ansia di libertà che caratterizza certe esigenze di fondo delle classi popolari, non potranno mai determinare una reale crescita di fiducia e un effettivo allargamento delle basi politiche dello Stato.” </a:t>
            </a:r>
          </a:p>
          <a:p>
            <a:endParaRPr lang="it-IT" sz="1800" dirty="0"/>
          </a:p>
          <a:p>
            <a:r>
              <a:rPr lang="it-IT" sz="1800" dirty="0"/>
              <a:t>“</a:t>
            </a:r>
            <a:r>
              <a:rPr lang="it-IT" sz="1800" b="1" dirty="0"/>
              <a:t>d’una uscita dal sistema tradizionale mediante il superamento, non solo degli squilibri economici sociali, ma anche dei limiti dell’ideologia liberal-borghese</a:t>
            </a:r>
            <a:r>
              <a:rPr lang="it-IT" sz="1800" dirty="0"/>
              <a:t>.” </a:t>
            </a:r>
          </a:p>
          <a:p>
            <a:endParaRPr lang="it-IT" sz="1800" dirty="0"/>
          </a:p>
          <a:p>
            <a:r>
              <a:rPr lang="it-IT" sz="1800" dirty="0"/>
              <a:t>Anche al sud bisognava </a:t>
            </a:r>
            <a:r>
              <a:rPr lang="it-IT" sz="1800" b="1" dirty="0"/>
              <a:t>“fare un investimento di fiducia su quei gruppi di giovani ed intellettuali che per aver letto Dorso e Gramsci si trovano in minoranza nei comitati provinciali del Partito”.</a:t>
            </a:r>
          </a:p>
          <a:p>
            <a:endParaRPr lang="it-IT" sz="1800" dirty="0"/>
          </a:p>
          <a:p>
            <a:endParaRPr lang="it-IT" sz="1800" dirty="0"/>
          </a:p>
          <a:p>
            <a:r>
              <a:rPr lang="it-IT" sz="1800" dirty="0"/>
              <a:t>Articoli da «La Base» e Prospettive» di Luigi Granelli - 1955</a:t>
            </a:r>
          </a:p>
          <a:p>
            <a:endParaRPr lang="it-IT" dirty="0"/>
          </a:p>
        </p:txBody>
      </p:sp>
      <p:sp>
        <p:nvSpPr>
          <p:cNvPr id="4" name="CasellaDiTesto 3">
            <a:extLst>
              <a:ext uri="{FF2B5EF4-FFF2-40B4-BE49-F238E27FC236}">
                <a16:creationId xmlns:a16="http://schemas.microsoft.com/office/drawing/2014/main" id="{1D60470E-D6E1-EC74-2901-3C28C7F7710F}"/>
              </a:ext>
            </a:extLst>
          </p:cNvPr>
          <p:cNvSpPr txBox="1"/>
          <p:nvPr/>
        </p:nvSpPr>
        <p:spPr>
          <a:xfrm>
            <a:off x="1002890" y="595754"/>
            <a:ext cx="10835148" cy="1477328"/>
          </a:xfrm>
          <a:prstGeom prst="rect">
            <a:avLst/>
          </a:prstGeom>
          <a:noFill/>
        </p:spPr>
        <p:txBody>
          <a:bodyPr wrap="square" rtlCol="0">
            <a:spAutoFit/>
          </a:bodyPr>
          <a:lstStyle/>
          <a:p>
            <a:r>
              <a:rPr lang="it-IT" sz="3000" b="1" dirty="0"/>
              <a:t>Per un confronto culturale, oltre il centrismo </a:t>
            </a:r>
          </a:p>
          <a:p>
            <a:r>
              <a:rPr lang="it-IT" sz="3000" b="1" dirty="0"/>
              <a:t>e il riformismo di Stato, </a:t>
            </a:r>
          </a:p>
          <a:p>
            <a:r>
              <a:rPr lang="it-IT" sz="3000" b="1" dirty="0"/>
              <a:t>anche per il Sud </a:t>
            </a:r>
          </a:p>
        </p:txBody>
      </p:sp>
    </p:spTree>
    <p:extLst>
      <p:ext uri="{BB962C8B-B14F-4D97-AF65-F5344CB8AC3E}">
        <p14:creationId xmlns:p14="http://schemas.microsoft.com/office/powerpoint/2010/main" val="2851636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2"/>
          <p:cNvPicPr preferRelativeResize="0">
            <a:picLocks noGrp="1"/>
          </p:cNvPicPr>
          <p:nvPr>
            <p:ph type="body" idx="2"/>
          </p:nvPr>
        </p:nvPicPr>
        <p:blipFill rotWithShape="1">
          <a:blip r:embed="rId3">
            <a:alphaModFix/>
          </a:blip>
          <a:srcRect/>
          <a:stretch/>
        </p:blipFill>
        <p:spPr>
          <a:xfrm>
            <a:off x="763480" y="0"/>
            <a:ext cx="4552950" cy="6894868"/>
          </a:xfrm>
          <a:prstGeom prst="rect">
            <a:avLst/>
          </a:prstGeom>
          <a:noFill/>
          <a:ln>
            <a:noFill/>
          </a:ln>
        </p:spPr>
      </p:pic>
      <p:pic>
        <p:nvPicPr>
          <p:cNvPr id="308" name="Google Shape;308;p12"/>
          <p:cNvPicPr preferRelativeResize="0"/>
          <p:nvPr/>
        </p:nvPicPr>
        <p:blipFill rotWithShape="1">
          <a:blip r:embed="rId4">
            <a:alphaModFix/>
          </a:blip>
          <a:srcRect/>
          <a:stretch/>
        </p:blipFill>
        <p:spPr>
          <a:xfrm>
            <a:off x="6096000" y="0"/>
            <a:ext cx="4798033"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13"/>
          <p:cNvPicPr preferRelativeResize="0">
            <a:picLocks noGrp="1"/>
          </p:cNvPicPr>
          <p:nvPr>
            <p:ph type="body" idx="1"/>
          </p:nvPr>
        </p:nvPicPr>
        <p:blipFill rotWithShape="1">
          <a:blip r:embed="rId3">
            <a:alphaModFix/>
          </a:blip>
          <a:srcRect/>
          <a:stretch/>
        </p:blipFill>
        <p:spPr>
          <a:xfrm>
            <a:off x="0" y="0"/>
            <a:ext cx="5310909" cy="7752024"/>
          </a:xfrm>
          <a:prstGeom prst="rect">
            <a:avLst/>
          </a:prstGeom>
          <a:noFill/>
          <a:ln>
            <a:noFill/>
          </a:ln>
        </p:spPr>
      </p:pic>
      <p:pic>
        <p:nvPicPr>
          <p:cNvPr id="314" name="Google Shape;314;p13"/>
          <p:cNvPicPr preferRelativeResize="0"/>
          <p:nvPr/>
        </p:nvPicPr>
        <p:blipFill rotWithShape="1">
          <a:blip r:embed="rId4">
            <a:alphaModFix/>
          </a:blip>
          <a:srcRect/>
          <a:stretch/>
        </p:blipFill>
        <p:spPr>
          <a:xfrm>
            <a:off x="5415072" y="0"/>
            <a:ext cx="6766593" cy="5459767"/>
          </a:xfrm>
          <a:prstGeom prst="rect">
            <a:avLst/>
          </a:prstGeom>
          <a:noFill/>
          <a:ln>
            <a:noFill/>
          </a:ln>
        </p:spPr>
      </p:pic>
      <p:sp>
        <p:nvSpPr>
          <p:cNvPr id="315" name="Google Shape;315;p13"/>
          <p:cNvSpPr txBox="1"/>
          <p:nvPr/>
        </p:nvSpPr>
        <p:spPr>
          <a:xfrm>
            <a:off x="5850385" y="5903650"/>
            <a:ext cx="52918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«Il Ribelle e il Conformista», n.2, febbraio-marzo 1955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14"/>
          <p:cNvPicPr preferRelativeResize="0">
            <a:picLocks noGrp="1"/>
          </p:cNvPicPr>
          <p:nvPr>
            <p:ph type="body" idx="1"/>
          </p:nvPr>
        </p:nvPicPr>
        <p:blipFill rotWithShape="1">
          <a:blip r:embed="rId3">
            <a:alphaModFix/>
          </a:blip>
          <a:srcRect/>
          <a:stretch/>
        </p:blipFill>
        <p:spPr>
          <a:xfrm>
            <a:off x="1727374" y="0"/>
            <a:ext cx="8737252" cy="112786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sp>
        <p:nvSpPr>
          <p:cNvPr id="328" name="Google Shape;328;p15"/>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 name="Google Shape;329;p15"/>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 name="Google Shape;332;p15"/>
          <p:cNvSpPr txBox="1"/>
          <p:nvPr/>
        </p:nvSpPr>
        <p:spPr>
          <a:xfrm>
            <a:off x="8502945" y="2413174"/>
            <a:ext cx="31477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Liste e mozioni presentate al IX Congresso Provinciale, in «Campanone» 11 giugno 1955</a:t>
            </a:r>
            <a:endParaRPr sz="1400" b="0" i="0" u="none" strike="noStrike" cap="none">
              <a:solidFill>
                <a:srgbClr val="000000"/>
              </a:solidFill>
              <a:latin typeface="Arial"/>
              <a:ea typeface="Arial"/>
              <a:cs typeface="Arial"/>
              <a:sym typeface="Arial"/>
            </a:endParaRPr>
          </a:p>
        </p:txBody>
      </p:sp>
      <p:pic>
        <p:nvPicPr>
          <p:cNvPr id="333" name="Google Shape;333;p15"/>
          <p:cNvPicPr preferRelativeResize="0"/>
          <p:nvPr/>
        </p:nvPicPr>
        <p:blipFill rotWithShape="1">
          <a:blip r:embed="rId3">
            <a:alphaModFix/>
          </a:blip>
          <a:srcRect/>
          <a:stretch/>
        </p:blipFill>
        <p:spPr>
          <a:xfrm>
            <a:off x="1621279" y="-1"/>
            <a:ext cx="6340311" cy="689347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a:extLst>
            <a:ext uri="{FF2B5EF4-FFF2-40B4-BE49-F238E27FC236}">
              <a16:creationId xmlns:a16="http://schemas.microsoft.com/office/drawing/2014/main" id="{72E3A00B-E14F-7FB6-57C1-85C907F8B632}"/>
            </a:ext>
          </a:extLst>
        </p:cNvPr>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Google Shape;100;g3434b78b493_0_0">
            <a:extLst>
              <a:ext uri="{FF2B5EF4-FFF2-40B4-BE49-F238E27FC236}">
                <a16:creationId xmlns:a16="http://schemas.microsoft.com/office/drawing/2014/main" id="{9B0509C0-28BA-BD7D-0979-7BD145AC2A41}"/>
              </a:ext>
            </a:extLst>
          </p:cNvPr>
          <p:cNvSpPr txBox="1">
            <a:spLocks noGrp="1"/>
          </p:cNvSpPr>
          <p:nvPr>
            <p:ph type="title"/>
          </p:nvPr>
        </p:nvSpPr>
        <p:spPr>
          <a:xfrm>
            <a:off x="441075" y="548640"/>
            <a:ext cx="4001033" cy="5431536"/>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it-IT" sz="5400" b="1" dirty="0">
                <a:latin typeface="Calibri"/>
                <a:ea typeface="Calibri"/>
                <a:cs typeface="Calibri"/>
                <a:sym typeface="Calibri"/>
              </a:rPr>
              <a:t>Il valore dell’amicizia - </a:t>
            </a:r>
            <a:r>
              <a:rPr lang="it-IT" sz="5400" b="1" dirty="0"/>
              <a:t>I</a:t>
            </a:r>
            <a:r>
              <a:rPr lang="it-IT" sz="5400" b="1" dirty="0">
                <a:latin typeface="Calibri"/>
                <a:ea typeface="Calibri"/>
                <a:cs typeface="Calibri"/>
                <a:sym typeface="Calibri"/>
              </a:rPr>
              <a:t>l Gruppo di Bergamo della Base</a:t>
            </a:r>
          </a:p>
        </p:txBody>
      </p:sp>
      <p:sp>
        <p:nvSpPr>
          <p:cNvPr id="13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Google Shape;101;g3434b78b493_0_0">
            <a:extLst>
              <a:ext uri="{FF2B5EF4-FFF2-40B4-BE49-F238E27FC236}">
                <a16:creationId xmlns:a16="http://schemas.microsoft.com/office/drawing/2014/main" id="{CB86F287-BF20-2492-1B0A-E10FBFE0CDB3}"/>
              </a:ext>
            </a:extLst>
          </p:cNvPr>
          <p:cNvSpPr txBox="1">
            <a:spLocks noGrp="1"/>
          </p:cNvSpPr>
          <p:nvPr>
            <p:ph type="body" idx="1"/>
          </p:nvPr>
        </p:nvSpPr>
        <p:spPr>
          <a:xfrm>
            <a:off x="5126418" y="552091"/>
            <a:ext cx="6224335" cy="5431536"/>
          </a:xfrm>
          <a:prstGeom prst="rect">
            <a:avLst/>
          </a:prstGeom>
        </p:spPr>
        <p:txBody>
          <a:bodyPr spcFirstLastPara="1" lIns="91425" tIns="45700" rIns="91425" bIns="45700" anchor="ctr" anchorCtr="0">
            <a:normAutofit fontScale="92500" lnSpcReduction="10000"/>
          </a:bodyPr>
          <a:lstStyle/>
          <a:p>
            <a:pPr marL="0" lvl="0" indent="0" rtl="0">
              <a:spcBef>
                <a:spcPts val="0"/>
              </a:spcBef>
              <a:spcAft>
                <a:spcPts val="600"/>
              </a:spcAft>
              <a:buNone/>
            </a:pPr>
            <a:r>
              <a:rPr lang="it-IT" sz="2000" dirty="0">
                <a:latin typeface="+mj-lt"/>
                <a:ea typeface="Calibri"/>
                <a:cs typeface="Calibri"/>
                <a:sym typeface="Calibri"/>
              </a:rPr>
              <a:t>Luigi Granelli nel periodo a cavallo tra anni Quaranta e inizio anni Cinquanta fece parte del “Gruppo di Bergamo” della Base D.C.</a:t>
            </a:r>
          </a:p>
          <a:p>
            <a:pPr marL="0" lvl="0" indent="0" rtl="0">
              <a:spcBef>
                <a:spcPts val="0"/>
              </a:spcBef>
              <a:spcAft>
                <a:spcPts val="600"/>
              </a:spcAft>
              <a:buNone/>
            </a:pPr>
            <a:endParaRPr lang="it-IT" sz="2000" dirty="0">
              <a:latin typeface="+mj-lt"/>
              <a:ea typeface="Calibri"/>
              <a:cs typeface="Calibri"/>
              <a:sym typeface="Calibri"/>
            </a:endParaRPr>
          </a:p>
          <a:p>
            <a:pPr marL="0" lvl="0" indent="0" rtl="0">
              <a:spcBef>
                <a:spcPts val="0"/>
              </a:spcBef>
              <a:spcAft>
                <a:spcPts val="600"/>
              </a:spcAft>
              <a:buNone/>
            </a:pPr>
            <a:r>
              <a:rPr lang="it-IT" sz="2000" dirty="0">
                <a:latin typeface="+mj-lt"/>
                <a:ea typeface="Calibri"/>
                <a:cs typeface="Calibri"/>
                <a:sym typeface="Calibri"/>
              </a:rPr>
              <a:t>Un gruppo di amici, cresciuto alla fine anni Quaranta tra le file dell’Azione Cattolica e le aule del liceo classico Sarpi, </a:t>
            </a:r>
            <a:r>
              <a:rPr lang="it-IT" sz="2000" b="1" dirty="0">
                <a:latin typeface="+mj-lt"/>
                <a:ea typeface="Calibri"/>
                <a:cs typeface="Calibri"/>
                <a:sym typeface="Calibri"/>
              </a:rPr>
              <a:t>che costituì all’inizio degli anni Cinquanta un vero e proprio laboratorio culturale e politico capace di condizionare per anni la linea del partito a livello locale ed influenzare il pensiero dei giovani democristiani di tutta Italia. </a:t>
            </a:r>
            <a:r>
              <a:rPr lang="it-IT" sz="2000" dirty="0">
                <a:latin typeface="+mj-lt"/>
                <a:ea typeface="Calibri"/>
                <a:cs typeface="Calibri"/>
                <a:sym typeface="Calibri"/>
              </a:rPr>
              <a:t>A partire dal convegno di Belgirate del 1953, in cui venne fondata la corrente di Base della D.C., questi amici formarono quello che dalla storiografia è conosciuto come “Gruppo di Bergamo” della Sinistra di Base.</a:t>
            </a:r>
          </a:p>
          <a:p>
            <a:pPr marL="0" lvl="0" indent="0" rtl="0">
              <a:spcBef>
                <a:spcPts val="0"/>
              </a:spcBef>
              <a:spcAft>
                <a:spcPts val="600"/>
              </a:spcAft>
              <a:buNone/>
            </a:pPr>
            <a:endParaRPr lang="it-IT" sz="2000" dirty="0">
              <a:latin typeface="+mj-lt"/>
            </a:endParaRPr>
          </a:p>
          <a:p>
            <a:pPr marL="0" lvl="0" indent="0" rtl="0">
              <a:spcBef>
                <a:spcPts val="0"/>
              </a:spcBef>
              <a:spcAft>
                <a:spcPts val="600"/>
              </a:spcAft>
              <a:buNone/>
            </a:pPr>
            <a:r>
              <a:rPr lang="it-IT" sz="2000" dirty="0">
                <a:latin typeface="+mj-lt"/>
                <a:ea typeface="Calibri"/>
                <a:cs typeface="Calibri"/>
                <a:sym typeface="Calibri"/>
              </a:rPr>
              <a:t>Una storia prima di tutto d’amicizia, come quella tra Adriana Guerini e Lucio Magri, che giocavano a pallavolo insieme ogni settimana nella palestra del Sarpi. </a:t>
            </a:r>
          </a:p>
        </p:txBody>
      </p:sp>
    </p:spTree>
    <p:extLst>
      <p:ext uri="{BB962C8B-B14F-4D97-AF65-F5344CB8AC3E}">
        <p14:creationId xmlns:p14="http://schemas.microsoft.com/office/powerpoint/2010/main" val="3063420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a:extLst>
            <a:ext uri="{FF2B5EF4-FFF2-40B4-BE49-F238E27FC236}">
              <a16:creationId xmlns:a16="http://schemas.microsoft.com/office/drawing/2014/main" id="{75340A93-D9C4-1BA5-C2A4-AF1985BE5CDC}"/>
            </a:ext>
          </a:extLst>
        </p:cNvPr>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164628AB-744C-75D8-E22D-F85E17D60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Google Shape;100;g3434b78b493_0_0">
            <a:extLst>
              <a:ext uri="{FF2B5EF4-FFF2-40B4-BE49-F238E27FC236}">
                <a16:creationId xmlns:a16="http://schemas.microsoft.com/office/drawing/2014/main" id="{363BE14C-7E3A-0B40-9A32-43D9B9F0D3E0}"/>
              </a:ext>
            </a:extLst>
          </p:cNvPr>
          <p:cNvSpPr txBox="1">
            <a:spLocks noGrp="1"/>
          </p:cNvSpPr>
          <p:nvPr>
            <p:ph type="title"/>
          </p:nvPr>
        </p:nvSpPr>
        <p:spPr>
          <a:xfrm>
            <a:off x="441075" y="548640"/>
            <a:ext cx="4001033" cy="5431536"/>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it-IT" sz="5400" b="1" dirty="0">
                <a:latin typeface="Calibri"/>
                <a:ea typeface="Calibri"/>
                <a:cs typeface="Calibri"/>
                <a:sym typeface="Calibri"/>
              </a:rPr>
              <a:t>Il congresso provinciale dello strappo interno  </a:t>
            </a:r>
          </a:p>
        </p:txBody>
      </p:sp>
      <p:sp>
        <p:nvSpPr>
          <p:cNvPr id="135" name="sketch line">
            <a:extLst>
              <a:ext uri="{FF2B5EF4-FFF2-40B4-BE49-F238E27FC236}">
                <a16:creationId xmlns:a16="http://schemas.microsoft.com/office/drawing/2014/main" id="{7C530DE3-5009-1861-3E58-CBD8A609F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Google Shape;101;g3434b78b493_0_0">
            <a:extLst>
              <a:ext uri="{FF2B5EF4-FFF2-40B4-BE49-F238E27FC236}">
                <a16:creationId xmlns:a16="http://schemas.microsoft.com/office/drawing/2014/main" id="{13305BE0-5FF2-FAB9-5315-E1664DC372B2}"/>
              </a:ext>
            </a:extLst>
          </p:cNvPr>
          <p:cNvSpPr txBox="1">
            <a:spLocks noGrp="1"/>
          </p:cNvSpPr>
          <p:nvPr>
            <p:ph type="body" idx="1"/>
          </p:nvPr>
        </p:nvSpPr>
        <p:spPr>
          <a:xfrm>
            <a:off x="5126418" y="552091"/>
            <a:ext cx="6224335" cy="5431536"/>
          </a:xfrm>
          <a:prstGeom prst="rect">
            <a:avLst/>
          </a:prstGeom>
        </p:spPr>
        <p:txBody>
          <a:bodyPr spcFirstLastPara="1" lIns="91425" tIns="45700" rIns="91425" bIns="45700" anchor="ctr" anchorCtr="0">
            <a:normAutofit/>
          </a:bodyPr>
          <a:lstStyle/>
          <a:p>
            <a:pPr marL="114300" indent="0">
              <a:buNone/>
            </a:pPr>
            <a:r>
              <a:rPr lang="it-IT" sz="2000" dirty="0">
                <a:latin typeface="+mj-lt"/>
              </a:rPr>
              <a:t>“Io credo che nessun amico, sia esso dirigente provinciale o periferico, si stupirebbe se si accorgesse che dall’ultimo congresso ad oggi sono nate, sul terreno politico, delle divergenze e sono maturati dei diversi punti di vista tra gli stessi amici che hanno composto la maggioranza, ma rimarrebbe certamente amareggiato qualora dovesse accorgersi che la natura dei dissensi è da collegarsi a dei problemi di carattere personale o a delle inspiegabili intransigenze ideologiche o programmatiche.” – Intervento di Luigi Granelli durante il congresso del 1955</a:t>
            </a:r>
          </a:p>
        </p:txBody>
      </p:sp>
    </p:spTree>
    <p:extLst>
      <p:ext uri="{BB962C8B-B14F-4D97-AF65-F5344CB8AC3E}">
        <p14:creationId xmlns:p14="http://schemas.microsoft.com/office/powerpoint/2010/main" val="3765877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a:extLst>
            <a:ext uri="{FF2B5EF4-FFF2-40B4-BE49-F238E27FC236}">
              <a16:creationId xmlns:a16="http://schemas.microsoft.com/office/drawing/2014/main" id="{2B240076-8E89-FFE6-2659-5B1219DC408D}"/>
            </a:ext>
          </a:extLst>
        </p:cNvPr>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BE4459D3-1614-CF08-7929-2DE1EFD64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Google Shape;100;g3434b78b493_0_0">
            <a:extLst>
              <a:ext uri="{FF2B5EF4-FFF2-40B4-BE49-F238E27FC236}">
                <a16:creationId xmlns:a16="http://schemas.microsoft.com/office/drawing/2014/main" id="{6F35935C-3333-CFF5-8BA5-3CFA17F81E8B}"/>
              </a:ext>
            </a:extLst>
          </p:cNvPr>
          <p:cNvSpPr txBox="1">
            <a:spLocks noGrp="1"/>
          </p:cNvSpPr>
          <p:nvPr>
            <p:ph type="title"/>
          </p:nvPr>
        </p:nvSpPr>
        <p:spPr>
          <a:xfrm>
            <a:off x="441075" y="548640"/>
            <a:ext cx="4001033" cy="5431536"/>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it-IT" sz="5400" b="1" dirty="0">
                <a:latin typeface="Calibri"/>
                <a:ea typeface="Calibri"/>
                <a:cs typeface="Calibri"/>
                <a:sym typeface="Calibri"/>
              </a:rPr>
              <a:t>I punti della mozione n.2, presentata da Granelli</a:t>
            </a:r>
          </a:p>
        </p:txBody>
      </p:sp>
      <p:sp>
        <p:nvSpPr>
          <p:cNvPr id="135" name="sketch line">
            <a:extLst>
              <a:ext uri="{FF2B5EF4-FFF2-40B4-BE49-F238E27FC236}">
                <a16:creationId xmlns:a16="http://schemas.microsoft.com/office/drawing/2014/main" id="{DF802641-0B57-0E17-8644-867D71D71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Google Shape;101;g3434b78b493_0_0">
            <a:extLst>
              <a:ext uri="{FF2B5EF4-FFF2-40B4-BE49-F238E27FC236}">
                <a16:creationId xmlns:a16="http://schemas.microsoft.com/office/drawing/2014/main" id="{DF328794-50B7-6C27-DBBB-119EBF138887}"/>
              </a:ext>
            </a:extLst>
          </p:cNvPr>
          <p:cNvSpPr txBox="1">
            <a:spLocks noGrp="1"/>
          </p:cNvSpPr>
          <p:nvPr>
            <p:ph type="body" idx="1"/>
          </p:nvPr>
        </p:nvSpPr>
        <p:spPr>
          <a:xfrm>
            <a:off x="5126418" y="713232"/>
            <a:ext cx="6224335" cy="5431536"/>
          </a:xfrm>
          <a:prstGeom prst="rect">
            <a:avLst/>
          </a:prstGeom>
        </p:spPr>
        <p:txBody>
          <a:bodyPr spcFirstLastPara="1" lIns="91425" tIns="45700" rIns="91425" bIns="45700" anchor="ctr" anchorCtr="0">
            <a:normAutofit/>
          </a:bodyPr>
          <a:lstStyle/>
          <a:p>
            <a:pPr marL="571500" indent="-457200">
              <a:buAutoNum type="arabicParenR"/>
            </a:pPr>
            <a:r>
              <a:rPr lang="it-IT" sz="2000" dirty="0">
                <a:latin typeface="+mj-lt"/>
              </a:rPr>
              <a:t>di un’autonomia della D.C rispetto alle forze del grande capitale e dell’abbandono a se stesse delle forze di destra, comunque abbiano ad esprimersi; </a:t>
            </a:r>
          </a:p>
          <a:p>
            <a:pPr marL="571500" indent="-457200">
              <a:buAutoNum type="arabicParenR"/>
            </a:pPr>
            <a:r>
              <a:rPr lang="it-IT" sz="2000" dirty="0">
                <a:latin typeface="+mj-lt"/>
              </a:rPr>
              <a:t>dell’allargamento a sinistra della maggioranza parlamentare (con chiaro programma di governo che vada dalla giusta causa, all’IRI, allo sfruttamento delle risorse petrolifere, alla riforma agraria generale, ecc.); </a:t>
            </a:r>
          </a:p>
          <a:p>
            <a:pPr marL="571500" indent="-457200">
              <a:buAutoNum type="arabicParenR"/>
            </a:pPr>
            <a:r>
              <a:rPr lang="it-IT" sz="2000" dirty="0">
                <a:latin typeface="+mj-lt"/>
              </a:rPr>
              <a:t>della qualificazione del Partito come forza dirigente della vita politica italiana e come forza autenticamente popolare; (e per quel che ci riguarda anche di quella bergamasca) in modo che possa allargare le sue strutture di base tra gli operai, i contadini, i giovani, i ceti medi, non con formule attivistiche o propagandistiche, ma con una sistematica presenza nell’ambito dei reali problemi delle classi popolari italiane.</a:t>
            </a:r>
          </a:p>
        </p:txBody>
      </p:sp>
    </p:spTree>
    <p:extLst>
      <p:ext uri="{BB962C8B-B14F-4D97-AF65-F5344CB8AC3E}">
        <p14:creationId xmlns:p14="http://schemas.microsoft.com/office/powerpoint/2010/main" val="17382059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p:cNvGrpSpPr/>
        <p:nvPr/>
      </p:nvGrpSpPr>
      <p:grpSpPr>
        <a:xfrm>
          <a:off x="0" y="0"/>
          <a:ext cx="0" cy="0"/>
          <a:chOff x="0" y="0"/>
          <a:chExt cx="0" cy="0"/>
        </a:xfrm>
      </p:grpSpPr>
      <p:sp>
        <p:nvSpPr>
          <p:cNvPr id="340" name="Google Shape;340;p16"/>
          <p:cNvSpPr/>
          <p:nvPr/>
        </p:nvSpPr>
        <p:spPr>
          <a:xfrm rot="-2700000" flipH="1">
            <a:off x="891641" y="422146"/>
            <a:ext cx="645368" cy="645368"/>
          </a:xfrm>
          <a:prstGeom prst="rect">
            <a:avLst/>
          </a:prstGeom>
          <a:solidFill>
            <a:schemeClr val="accent1">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16"/>
          <p:cNvSpPr/>
          <p:nvPr/>
        </p:nvSpPr>
        <p:spPr>
          <a:xfrm rot="-2700000" flipH="1">
            <a:off x="10043482" y="655140"/>
            <a:ext cx="687472" cy="687472"/>
          </a:xfrm>
          <a:prstGeom prst="rect">
            <a:avLst/>
          </a:pr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16"/>
          <p:cNvSpPr/>
          <p:nvPr/>
        </p:nvSpPr>
        <p:spPr>
          <a:xfrm rot="10800000" flipH="1">
            <a:off x="9356643" y="0"/>
            <a:ext cx="2835357" cy="1480837"/>
          </a:xfrm>
          <a:custGeom>
            <a:avLst/>
            <a:gdLst/>
            <a:ahLst/>
            <a:cxnLst/>
            <a:rect l="l" t="t" r="r" b="b"/>
            <a:pathLst>
              <a:path w="2835357" h="1480837" extrusionOk="0">
                <a:moveTo>
                  <a:pt x="2835357" y="1480837"/>
                </a:moveTo>
                <a:lnTo>
                  <a:pt x="0" y="1480837"/>
                </a:lnTo>
                <a:lnTo>
                  <a:pt x="1552727" y="0"/>
                </a:lnTo>
                <a:lnTo>
                  <a:pt x="2835357" y="1223245"/>
                </a:lnTo>
                <a:close/>
              </a:path>
            </a:pathLst>
          </a:custGeom>
          <a:solidFill>
            <a:schemeClr val="accent4">
              <a:alpha val="2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5" name="Google Shape;345;p16"/>
          <p:cNvSpPr txBox="1"/>
          <p:nvPr/>
        </p:nvSpPr>
        <p:spPr>
          <a:xfrm>
            <a:off x="9304082" y="2494396"/>
            <a:ext cx="24050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a:solidFill>
                  <a:schemeClr val="dk1"/>
                </a:solidFill>
                <a:latin typeface="Calibri"/>
                <a:ea typeface="Calibri"/>
                <a:cs typeface="Calibri"/>
                <a:sym typeface="Calibri"/>
              </a:rPr>
              <a:t>Da «l’Unità», 14 luglio 1955</a:t>
            </a:r>
            <a:endParaRPr sz="1400" b="0" i="0" u="none" strike="noStrike" cap="none">
              <a:solidFill>
                <a:srgbClr val="000000"/>
              </a:solidFill>
              <a:latin typeface="Arial"/>
              <a:ea typeface="Arial"/>
              <a:cs typeface="Arial"/>
              <a:sym typeface="Arial"/>
            </a:endParaRPr>
          </a:p>
        </p:txBody>
      </p:sp>
      <p:pic>
        <p:nvPicPr>
          <p:cNvPr id="346" name="Google Shape;346;p16"/>
          <p:cNvPicPr preferRelativeResize="0"/>
          <p:nvPr/>
        </p:nvPicPr>
        <p:blipFill rotWithShape="1">
          <a:blip r:embed="rId3">
            <a:alphaModFix/>
          </a:blip>
          <a:srcRect/>
          <a:stretch/>
        </p:blipFill>
        <p:spPr>
          <a:xfrm>
            <a:off x="351595" y="206992"/>
            <a:ext cx="8650362" cy="645432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7">
          <a:extLst>
            <a:ext uri="{FF2B5EF4-FFF2-40B4-BE49-F238E27FC236}">
              <a16:creationId xmlns:a16="http://schemas.microsoft.com/office/drawing/2014/main" id="{2B523738-3A12-FD39-6AE7-9284906B4EBC}"/>
            </a:ext>
          </a:extLst>
        </p:cNvPr>
        <p:cNvGrpSpPr/>
        <p:nvPr/>
      </p:nvGrpSpPr>
      <p:grpSpPr>
        <a:xfrm>
          <a:off x="0" y="0"/>
          <a:ext cx="0" cy="0"/>
          <a:chOff x="0" y="0"/>
          <a:chExt cx="0" cy="0"/>
        </a:xfrm>
      </p:grpSpPr>
      <p:pic>
        <p:nvPicPr>
          <p:cNvPr id="5" name="Immagine 4" descr="Immagine che contiene edificio, schizzo, disegno, bianco e nero&#10;&#10;Descrizione generata automaticamente">
            <a:extLst>
              <a:ext uri="{FF2B5EF4-FFF2-40B4-BE49-F238E27FC236}">
                <a16:creationId xmlns:a16="http://schemas.microsoft.com/office/drawing/2014/main" id="{1C1CFBFF-AC7E-0572-4798-6BA1150A539B}"/>
              </a:ext>
            </a:extLst>
          </p:cNvPr>
          <p:cNvPicPr>
            <a:picLocks noChangeAspect="1"/>
          </p:cNvPicPr>
          <p:nvPr/>
        </p:nvPicPr>
        <p:blipFill>
          <a:blip r:embed="rId3"/>
          <a:stretch>
            <a:fillRect/>
          </a:stretch>
        </p:blipFill>
        <p:spPr>
          <a:xfrm>
            <a:off x="-3411498" y="0"/>
            <a:ext cx="10362607" cy="6858000"/>
          </a:xfrm>
          <a:prstGeom prst="rect">
            <a:avLst/>
          </a:prstGeom>
        </p:spPr>
      </p:pic>
      <p:sp>
        <p:nvSpPr>
          <p:cNvPr id="7" name="CasellaDiTesto 6">
            <a:extLst>
              <a:ext uri="{FF2B5EF4-FFF2-40B4-BE49-F238E27FC236}">
                <a16:creationId xmlns:a16="http://schemas.microsoft.com/office/drawing/2014/main" id="{867ECED1-E0AB-ACA6-EA7B-846994AA7E66}"/>
              </a:ext>
            </a:extLst>
          </p:cNvPr>
          <p:cNvSpPr txBox="1"/>
          <p:nvPr/>
        </p:nvSpPr>
        <p:spPr>
          <a:xfrm>
            <a:off x="7506118" y="812542"/>
            <a:ext cx="4247939" cy="5355312"/>
          </a:xfrm>
          <a:prstGeom prst="rect">
            <a:avLst/>
          </a:prstGeom>
          <a:noFill/>
        </p:spPr>
        <p:txBody>
          <a:bodyPr wrap="square">
            <a:spAutoFit/>
          </a:bodyPr>
          <a:lstStyle/>
          <a:p>
            <a:r>
              <a:rPr lang="it-IT" sz="1800" dirty="0">
                <a:latin typeface="+mj-lt"/>
              </a:rPr>
              <a:t>“</a:t>
            </a:r>
            <a:r>
              <a:rPr lang="it-IT" sz="1800" dirty="0"/>
              <a:t>Cosa facciamo? E lì ci dividemmo. Chiarante, Magri e Leidi decisero di passare al Pci. Chiarante, docente di filosofia, fu subito un candidato-bandiera che entrò in Parlamento. Leidi restò a Bergamo, divenne consigliere comunale. Magri, che aveva un curriculum scolastico irrequieto, ritiratosi al Sarpi aveva poi dato la maturità altrove: si trasferì a Roma a lavorare per Rinascita. Era geniale, aveva istinto politico. Mantenne sempre i contatti con Bergamo, anche dopo la radiazione dal Pci, per la posizione assunta per l’invasione di Praga, quando poi con Rossanda e gli altri fondò il Manifesto</a:t>
            </a:r>
            <a:r>
              <a:rPr lang="it-IT" sz="1800" dirty="0">
                <a:latin typeface="+mj-lt"/>
              </a:rPr>
              <a:t>”</a:t>
            </a:r>
            <a:endParaRPr lang="it-IT" sz="1800" dirty="0"/>
          </a:p>
          <a:p>
            <a:endParaRPr lang="it-IT" sz="1800" dirty="0"/>
          </a:p>
          <a:p>
            <a:r>
              <a:rPr lang="it-IT" sz="1800" dirty="0"/>
              <a:t>Testimonianza di Angelo Marchesi – Eco di Bergamo</a:t>
            </a:r>
          </a:p>
        </p:txBody>
      </p:sp>
    </p:spTree>
    <p:extLst>
      <p:ext uri="{BB962C8B-B14F-4D97-AF65-F5344CB8AC3E}">
        <p14:creationId xmlns:p14="http://schemas.microsoft.com/office/powerpoint/2010/main" val="11517524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17"/>
          <p:cNvPicPr preferRelativeResize="0">
            <a:picLocks noGrp="1"/>
          </p:cNvPicPr>
          <p:nvPr>
            <p:ph type="body" idx="1"/>
          </p:nvPr>
        </p:nvPicPr>
        <p:blipFill rotWithShape="1">
          <a:blip r:embed="rId3">
            <a:alphaModFix/>
          </a:blip>
          <a:srcRect/>
          <a:stretch/>
        </p:blipFill>
        <p:spPr>
          <a:xfrm>
            <a:off x="908279" y="0"/>
            <a:ext cx="10375442" cy="6034312"/>
          </a:xfrm>
          <a:prstGeom prst="rect">
            <a:avLst/>
          </a:prstGeom>
          <a:noFill/>
          <a:ln>
            <a:noFill/>
          </a:ln>
        </p:spPr>
      </p:pic>
      <p:sp>
        <p:nvSpPr>
          <p:cNvPr id="352" name="Google Shape;352;p17"/>
          <p:cNvSpPr txBox="1"/>
          <p:nvPr/>
        </p:nvSpPr>
        <p:spPr>
          <a:xfrm>
            <a:off x="2903240" y="6222579"/>
            <a:ext cx="599843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1800" b="0" i="0" u="none" strike="noStrike" cap="none" dirty="0">
                <a:solidFill>
                  <a:schemeClr val="dk1"/>
                </a:solidFill>
                <a:latin typeface="Calibri"/>
                <a:ea typeface="Calibri"/>
                <a:cs typeface="Calibri"/>
                <a:sym typeface="Calibri"/>
              </a:rPr>
              <a:t>Vignetta satirica da «Il Lavoratore Bergamasco», 29 luglio 1955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18"/>
          <p:cNvPicPr preferRelativeResize="0">
            <a:picLocks noGrp="1"/>
          </p:cNvPicPr>
          <p:nvPr>
            <p:ph type="body" idx="1"/>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F26B92E-50F4-B64F-C170-89CE8ADCBA72}"/>
              </a:ext>
            </a:extLst>
          </p:cNvPr>
          <p:cNvSpPr>
            <a:spLocks noGrp="1"/>
          </p:cNvSpPr>
          <p:nvPr>
            <p:ph type="title"/>
          </p:nvPr>
        </p:nvSpPr>
        <p:spPr>
          <a:xfrm>
            <a:off x="1783498" y="193117"/>
            <a:ext cx="8621956" cy="1325563"/>
          </a:xfrm>
        </p:spPr>
        <p:txBody>
          <a:bodyPr vert="horz" lIns="91440" tIns="45720" rIns="91440" bIns="45720" rtlCol="0" anchor="ctr">
            <a:normAutofit/>
          </a:bodyPr>
          <a:lstStyle/>
          <a:p>
            <a:pPr>
              <a:spcBef>
                <a:spcPct val="0"/>
              </a:spcBef>
            </a:pPr>
            <a:r>
              <a:rPr lang="en-US" sz="2800" kern="1200" dirty="0" err="1">
                <a:solidFill>
                  <a:schemeClr val="tx1"/>
                </a:solidFill>
                <a:latin typeface="+mj-lt"/>
                <a:ea typeface="+mj-ea"/>
                <a:cs typeface="+mj-cs"/>
              </a:rPr>
              <a:t>Perché</a:t>
            </a:r>
            <a:r>
              <a:rPr lang="en-US" sz="2800" kern="1200" dirty="0">
                <a:solidFill>
                  <a:schemeClr val="tx1"/>
                </a:solidFill>
                <a:latin typeface="+mj-lt"/>
                <a:ea typeface="+mj-ea"/>
                <a:cs typeface="+mj-cs"/>
              </a:rPr>
              <a:t> è </a:t>
            </a:r>
            <a:r>
              <a:rPr lang="en-US" sz="2800" kern="1200" dirty="0" err="1">
                <a:solidFill>
                  <a:schemeClr val="tx1"/>
                </a:solidFill>
                <a:latin typeface="+mj-lt"/>
                <a:ea typeface="+mj-ea"/>
                <a:cs typeface="+mj-cs"/>
              </a:rPr>
              <a:t>attuale</a:t>
            </a:r>
            <a:r>
              <a:rPr lang="en-US" sz="2800" kern="1200" dirty="0">
                <a:solidFill>
                  <a:schemeClr val="tx1"/>
                </a:solidFill>
                <a:latin typeface="+mj-lt"/>
                <a:ea typeface="+mj-ea"/>
                <a:cs typeface="+mj-cs"/>
              </a:rPr>
              <a:t> la </a:t>
            </a:r>
            <a:r>
              <a:rPr lang="en-US" sz="2800" kern="1200" dirty="0" err="1">
                <a:solidFill>
                  <a:schemeClr val="tx1"/>
                </a:solidFill>
                <a:latin typeface="+mj-lt"/>
                <a:ea typeface="+mj-ea"/>
                <a:cs typeface="+mj-cs"/>
              </a:rPr>
              <a:t>storia</a:t>
            </a:r>
            <a:r>
              <a:rPr lang="en-US" sz="2800" kern="1200" dirty="0">
                <a:solidFill>
                  <a:schemeClr val="tx1"/>
                </a:solidFill>
                <a:latin typeface="+mj-lt"/>
                <a:ea typeface="+mj-ea"/>
                <a:cs typeface="+mj-cs"/>
              </a:rPr>
              <a:t> del </a:t>
            </a:r>
            <a:r>
              <a:rPr lang="en-US" sz="2800" kern="1200" dirty="0" err="1">
                <a:solidFill>
                  <a:schemeClr val="tx1"/>
                </a:solidFill>
                <a:latin typeface="+mj-lt"/>
                <a:ea typeface="+mj-ea"/>
                <a:cs typeface="+mj-cs"/>
              </a:rPr>
              <a:t>giovane</a:t>
            </a:r>
            <a:r>
              <a:rPr lang="en-US" sz="2800" kern="1200" dirty="0">
                <a:solidFill>
                  <a:schemeClr val="tx1"/>
                </a:solidFill>
                <a:latin typeface="+mj-lt"/>
                <a:ea typeface="+mj-ea"/>
                <a:cs typeface="+mj-cs"/>
              </a:rPr>
              <a:t> Luigi Granelli? </a:t>
            </a:r>
            <a:br>
              <a:rPr lang="en-US" sz="2800" kern="1200" dirty="0">
                <a:solidFill>
                  <a:schemeClr val="tx1"/>
                </a:solidFill>
                <a:latin typeface="+mj-lt"/>
                <a:ea typeface="+mj-ea"/>
                <a:cs typeface="+mj-cs"/>
              </a:rPr>
            </a:br>
            <a:r>
              <a:rPr lang="en-US" sz="2800" kern="1200" dirty="0">
                <a:solidFill>
                  <a:schemeClr val="tx1"/>
                </a:solidFill>
                <a:latin typeface="+mj-lt"/>
                <a:ea typeface="+mj-ea"/>
                <a:cs typeface="+mj-cs"/>
              </a:rPr>
              <a:t>Il </a:t>
            </a:r>
            <a:r>
              <a:rPr lang="en-US" sz="2800" kern="1200" dirty="0" err="1">
                <a:solidFill>
                  <a:schemeClr val="tx1"/>
                </a:solidFill>
                <a:latin typeface="+mj-lt"/>
                <a:ea typeface="+mj-ea"/>
                <a:cs typeface="+mj-cs"/>
              </a:rPr>
              <a:t>dibattito</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valoriale</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tra</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generazioni</a:t>
            </a:r>
            <a:r>
              <a:rPr lang="en-US" sz="2800" kern="1200" dirty="0">
                <a:solidFill>
                  <a:schemeClr val="tx1"/>
                </a:solidFill>
                <a:latin typeface="+mj-lt"/>
                <a:ea typeface="+mj-ea"/>
                <a:cs typeface="+mj-cs"/>
              </a:rPr>
              <a:t>” tramite la Storia</a:t>
            </a:r>
          </a:p>
        </p:txBody>
      </p:sp>
      <p:sp>
        <p:nvSpPr>
          <p:cNvPr id="1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testo 3">
            <a:extLst>
              <a:ext uri="{FF2B5EF4-FFF2-40B4-BE49-F238E27FC236}">
                <a16:creationId xmlns:a16="http://schemas.microsoft.com/office/drawing/2014/main" id="{E9C8F2B2-FF96-0294-7C96-A08141A19D16}"/>
              </a:ext>
            </a:extLst>
          </p:cNvPr>
          <p:cNvSpPr>
            <a:spLocks noGrp="1"/>
          </p:cNvSpPr>
          <p:nvPr>
            <p:ph type="body" idx="2"/>
          </p:nvPr>
        </p:nvSpPr>
        <p:spPr>
          <a:xfrm>
            <a:off x="836676" y="2145877"/>
            <a:ext cx="10515600" cy="4251960"/>
          </a:xfrm>
        </p:spPr>
        <p:txBody>
          <a:bodyPr vert="horz" lIns="91440" tIns="45720" rIns="91440" bIns="45720" rtlCol="0">
            <a:normAutofit/>
          </a:bodyPr>
          <a:lstStyle/>
          <a:p>
            <a:pPr indent="-228600">
              <a:buFont typeface="Arial" panose="020B0604020202020204" pitchFamily="34" charset="0"/>
              <a:buChar char="•"/>
            </a:pPr>
            <a:r>
              <a:rPr lang="en-US" sz="2200" b="1" kern="1200" dirty="0" err="1">
                <a:solidFill>
                  <a:schemeClr val="tx1"/>
                </a:solidFill>
                <a:latin typeface="+mn-lt"/>
                <a:ea typeface="+mn-ea"/>
                <a:cs typeface="+mn-cs"/>
              </a:rPr>
              <a:t>Ruolo</a:t>
            </a:r>
            <a:r>
              <a:rPr lang="en-US" sz="2200" b="1" kern="1200" dirty="0">
                <a:solidFill>
                  <a:schemeClr val="tx1"/>
                </a:solidFill>
                <a:latin typeface="+mn-lt"/>
                <a:ea typeface="+mn-ea"/>
                <a:cs typeface="+mn-cs"/>
              </a:rPr>
              <a:t> del </a:t>
            </a:r>
            <a:r>
              <a:rPr lang="en-US" sz="2200" b="1" kern="1200" dirty="0" err="1">
                <a:solidFill>
                  <a:schemeClr val="tx1"/>
                </a:solidFill>
                <a:latin typeface="+mn-lt"/>
                <a:ea typeface="+mn-ea"/>
                <a:cs typeface="+mn-cs"/>
              </a:rPr>
              <a:t>partito</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nella</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società</a:t>
            </a:r>
            <a:r>
              <a:rPr lang="en-US" sz="2200" b="1" kern="1200" dirty="0">
                <a:solidFill>
                  <a:schemeClr val="tx1"/>
                </a:solidFill>
                <a:latin typeface="+mn-lt"/>
                <a:ea typeface="+mn-ea"/>
                <a:cs typeface="+mn-cs"/>
              </a:rPr>
              <a:t> </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contro</a:t>
            </a:r>
            <a:r>
              <a:rPr lang="en-US" sz="2200" kern="1200" dirty="0">
                <a:solidFill>
                  <a:schemeClr val="tx1"/>
                </a:solidFill>
                <a:latin typeface="+mn-lt"/>
                <a:ea typeface="+mn-ea"/>
                <a:cs typeface="+mn-cs"/>
              </a:rPr>
              <a:t> il </a:t>
            </a:r>
            <a:r>
              <a:rPr lang="en-US" sz="2200" kern="1200" dirty="0" err="1">
                <a:solidFill>
                  <a:schemeClr val="tx1"/>
                </a:solidFill>
                <a:latin typeface="+mn-lt"/>
                <a:ea typeface="+mn-ea"/>
                <a:cs typeface="+mn-cs"/>
              </a:rPr>
              <a:t>carrierismo</a:t>
            </a:r>
            <a:r>
              <a:rPr lang="en-US" sz="2200" kern="1200" dirty="0">
                <a:solidFill>
                  <a:schemeClr val="tx1"/>
                </a:solidFill>
                <a:latin typeface="+mn-lt"/>
                <a:ea typeface="+mn-ea"/>
                <a:cs typeface="+mn-cs"/>
              </a:rPr>
              <a:t> e con </a:t>
            </a:r>
            <a:r>
              <a:rPr lang="en-US" sz="2200" kern="1200" dirty="0" err="1">
                <a:solidFill>
                  <a:schemeClr val="tx1"/>
                </a:solidFill>
                <a:latin typeface="+mn-lt"/>
                <a:ea typeface="+mn-ea"/>
                <a:cs typeface="+mn-cs"/>
              </a:rPr>
              <a:t>l’obiettivo</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dell’ingresso</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delle</a:t>
            </a:r>
            <a:r>
              <a:rPr lang="en-US" sz="2200" kern="1200" dirty="0">
                <a:solidFill>
                  <a:schemeClr val="tx1"/>
                </a:solidFill>
                <a:latin typeface="+mn-lt"/>
                <a:ea typeface="+mn-ea"/>
                <a:cs typeface="+mn-cs"/>
              </a:rPr>
              <a:t> masse </a:t>
            </a:r>
            <a:r>
              <a:rPr lang="en-US" sz="2200" kern="1200" dirty="0" err="1">
                <a:solidFill>
                  <a:schemeClr val="tx1"/>
                </a:solidFill>
                <a:latin typeface="+mn-lt"/>
                <a:ea typeface="+mn-ea"/>
                <a:cs typeface="+mn-cs"/>
              </a:rPr>
              <a:t>popolari</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nello</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Stato</a:t>
            </a:r>
            <a:r>
              <a:rPr lang="en-US" sz="2200" kern="1200" dirty="0">
                <a:solidFill>
                  <a:schemeClr val="tx1"/>
                </a:solidFill>
                <a:latin typeface="+mn-lt"/>
                <a:ea typeface="+mn-ea"/>
                <a:cs typeface="+mn-cs"/>
              </a:rPr>
              <a:t> </a:t>
            </a:r>
          </a:p>
          <a:p>
            <a:pPr indent="-228600">
              <a:buFont typeface="Arial" panose="020B0604020202020204" pitchFamily="34" charset="0"/>
              <a:buChar char="•"/>
            </a:pPr>
            <a:r>
              <a:rPr lang="en-US" sz="2200" b="1" kern="1200" dirty="0" err="1">
                <a:solidFill>
                  <a:schemeClr val="tx1"/>
                </a:solidFill>
                <a:latin typeface="+mn-lt"/>
                <a:ea typeface="+mn-ea"/>
                <a:cs typeface="+mn-cs"/>
              </a:rPr>
              <a:t>Importanza</a:t>
            </a:r>
            <a:r>
              <a:rPr lang="en-US" sz="2200" b="1" kern="1200" dirty="0">
                <a:solidFill>
                  <a:schemeClr val="tx1"/>
                </a:solidFill>
                <a:latin typeface="+mn-lt"/>
                <a:ea typeface="+mn-ea"/>
                <a:cs typeface="+mn-cs"/>
              </a:rPr>
              <a:t> del </a:t>
            </a:r>
            <a:r>
              <a:rPr lang="en-US" sz="2200" b="1" kern="1200" dirty="0" err="1">
                <a:solidFill>
                  <a:schemeClr val="tx1"/>
                </a:solidFill>
                <a:latin typeface="+mn-lt"/>
                <a:ea typeface="+mn-ea"/>
                <a:cs typeface="+mn-cs"/>
              </a:rPr>
              <a:t>dibattito</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interno</a:t>
            </a:r>
            <a:r>
              <a:rPr lang="en-US" sz="2200" b="1" kern="1200" dirty="0">
                <a:solidFill>
                  <a:schemeClr val="tx1"/>
                </a:solidFill>
                <a:latin typeface="+mn-lt"/>
                <a:ea typeface="+mn-ea"/>
                <a:cs typeface="+mn-cs"/>
              </a:rPr>
              <a:t> e </a:t>
            </a:r>
            <a:r>
              <a:rPr lang="en-US" sz="2200" b="1" kern="1200" dirty="0" err="1">
                <a:solidFill>
                  <a:schemeClr val="tx1"/>
                </a:solidFill>
                <a:latin typeface="+mn-lt"/>
                <a:ea typeface="+mn-ea"/>
                <a:cs typeface="+mn-cs"/>
              </a:rPr>
              <a:t>circolazione</a:t>
            </a:r>
            <a:r>
              <a:rPr lang="en-US" sz="2200" b="1" kern="1200" dirty="0">
                <a:solidFill>
                  <a:schemeClr val="tx1"/>
                </a:solidFill>
                <a:latin typeface="+mn-lt"/>
                <a:ea typeface="+mn-ea"/>
                <a:cs typeface="+mn-cs"/>
              </a:rPr>
              <a:t> di idee </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slancio</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ideale</a:t>
            </a:r>
            <a:r>
              <a:rPr lang="en-US" sz="2200" kern="1200" dirty="0">
                <a:solidFill>
                  <a:schemeClr val="tx1"/>
                </a:solidFill>
                <a:latin typeface="+mn-lt"/>
                <a:ea typeface="+mn-ea"/>
                <a:cs typeface="+mn-cs"/>
              </a:rPr>
              <a:t> dei «</a:t>
            </a:r>
            <a:r>
              <a:rPr lang="en-US" sz="2200" kern="1200" dirty="0" err="1">
                <a:solidFill>
                  <a:schemeClr val="tx1"/>
                </a:solidFill>
                <a:latin typeface="+mn-lt"/>
                <a:ea typeface="+mn-ea"/>
                <a:cs typeface="+mn-cs"/>
              </a:rPr>
              <a:t>sognatori</a:t>
            </a:r>
            <a:r>
              <a:rPr lang="en-US" sz="2200" kern="1200" dirty="0">
                <a:solidFill>
                  <a:schemeClr val="tx1"/>
                </a:solidFill>
                <a:latin typeface="+mn-lt"/>
                <a:ea typeface="+mn-ea"/>
                <a:cs typeface="+mn-cs"/>
              </a:rPr>
              <a:t>»</a:t>
            </a:r>
          </a:p>
          <a:p>
            <a:pPr indent="-228600">
              <a:buFont typeface="Arial" panose="020B0604020202020204" pitchFamily="34" charset="0"/>
              <a:buChar char="•"/>
            </a:pPr>
            <a:r>
              <a:rPr lang="en-US" sz="2200" b="1" kern="1200" dirty="0" err="1">
                <a:solidFill>
                  <a:schemeClr val="tx1"/>
                </a:solidFill>
                <a:latin typeface="+mn-lt"/>
                <a:ea typeface="+mn-ea"/>
                <a:cs typeface="+mn-cs"/>
              </a:rPr>
              <a:t>Coraggio</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nella</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costruzione</a:t>
            </a:r>
            <a:r>
              <a:rPr lang="en-US" sz="2200" b="1" kern="1200" dirty="0">
                <a:solidFill>
                  <a:schemeClr val="tx1"/>
                </a:solidFill>
                <a:latin typeface="+mn-lt"/>
                <a:ea typeface="+mn-ea"/>
                <a:cs typeface="+mn-cs"/>
              </a:rPr>
              <a:t> di terre di mezzo </a:t>
            </a:r>
            <a:r>
              <a:rPr lang="en-US" sz="2200" b="1" kern="1200" dirty="0" err="1">
                <a:solidFill>
                  <a:schemeClr val="tx1"/>
                </a:solidFill>
                <a:latin typeface="+mn-lt"/>
                <a:ea typeface="+mn-ea"/>
                <a:cs typeface="+mn-cs"/>
              </a:rPr>
              <a:t>culturali</a:t>
            </a:r>
            <a:r>
              <a:rPr lang="en-US" sz="2200" b="1" kern="1200" dirty="0">
                <a:solidFill>
                  <a:schemeClr val="tx1"/>
                </a:solidFill>
                <a:latin typeface="+mn-lt"/>
                <a:ea typeface="+mn-ea"/>
                <a:cs typeface="+mn-cs"/>
              </a:rPr>
              <a:t> e </a:t>
            </a:r>
            <a:r>
              <a:rPr lang="en-US" sz="2200" b="1" kern="1200" dirty="0" err="1">
                <a:solidFill>
                  <a:schemeClr val="tx1"/>
                </a:solidFill>
                <a:latin typeface="+mn-lt"/>
                <a:ea typeface="+mn-ea"/>
                <a:cs typeface="+mn-cs"/>
              </a:rPr>
              <a:t>politiche</a:t>
            </a:r>
            <a:r>
              <a:rPr lang="en-US" sz="2200" b="1" kern="1200" dirty="0">
                <a:solidFill>
                  <a:schemeClr val="tx1"/>
                </a:solidFill>
                <a:latin typeface="+mn-lt"/>
                <a:ea typeface="+mn-ea"/>
                <a:cs typeface="+mn-cs"/>
              </a:rPr>
              <a:t> per il </a:t>
            </a:r>
            <a:r>
              <a:rPr lang="en-US" sz="2200" b="1" kern="1200" dirty="0" err="1">
                <a:solidFill>
                  <a:schemeClr val="tx1"/>
                </a:solidFill>
                <a:latin typeface="+mn-lt"/>
                <a:ea typeface="+mn-ea"/>
                <a:cs typeface="+mn-cs"/>
              </a:rPr>
              <a:t>consolidamento</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della</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democrazia</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popolare</a:t>
            </a:r>
            <a:r>
              <a:rPr lang="en-US" sz="2200" b="1" kern="1200" dirty="0">
                <a:solidFill>
                  <a:schemeClr val="tx1"/>
                </a:solidFill>
                <a:latin typeface="+mn-lt"/>
                <a:ea typeface="+mn-ea"/>
                <a:cs typeface="+mn-cs"/>
              </a:rPr>
              <a:t>,</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contro</a:t>
            </a:r>
            <a:r>
              <a:rPr lang="en-US" sz="2200" kern="1200" dirty="0">
                <a:solidFill>
                  <a:schemeClr val="tx1"/>
                </a:solidFill>
                <a:latin typeface="+mn-lt"/>
                <a:ea typeface="+mn-ea"/>
                <a:cs typeface="+mn-cs"/>
              </a:rPr>
              <a:t> le derive </a:t>
            </a:r>
            <a:r>
              <a:rPr lang="en-US" sz="2200" kern="1200" dirty="0" err="1">
                <a:solidFill>
                  <a:schemeClr val="tx1"/>
                </a:solidFill>
                <a:latin typeface="+mn-lt"/>
                <a:ea typeface="+mn-ea"/>
                <a:cs typeface="+mn-cs"/>
              </a:rPr>
              <a:t>reazionarie</a:t>
            </a:r>
            <a:r>
              <a:rPr lang="en-US" sz="2200" kern="1200" dirty="0">
                <a:solidFill>
                  <a:schemeClr val="tx1"/>
                </a:solidFill>
                <a:latin typeface="+mn-lt"/>
                <a:ea typeface="+mn-ea"/>
                <a:cs typeface="+mn-cs"/>
              </a:rPr>
              <a:t> del </a:t>
            </a:r>
            <a:r>
              <a:rPr lang="en-US" sz="2200" kern="1200" dirty="0" err="1">
                <a:solidFill>
                  <a:schemeClr val="tx1"/>
                </a:solidFill>
                <a:latin typeface="+mn-lt"/>
                <a:ea typeface="+mn-ea"/>
                <a:cs typeface="+mn-cs"/>
              </a:rPr>
              <a:t>paese</a:t>
            </a:r>
            <a:r>
              <a:rPr lang="en-US" sz="2200" kern="1200" dirty="0">
                <a:solidFill>
                  <a:schemeClr val="tx1"/>
                </a:solidFill>
                <a:latin typeface="+mn-lt"/>
                <a:ea typeface="+mn-ea"/>
                <a:cs typeface="+mn-cs"/>
              </a:rPr>
              <a:t> – </a:t>
            </a:r>
            <a:r>
              <a:rPr lang="en-US" sz="2200" kern="1200" dirty="0" err="1">
                <a:solidFill>
                  <a:schemeClr val="tx1"/>
                </a:solidFill>
                <a:latin typeface="+mn-lt"/>
                <a:ea typeface="+mn-ea"/>
                <a:cs typeface="+mn-cs"/>
              </a:rPr>
              <a:t>dibattito</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culturale</a:t>
            </a:r>
            <a:r>
              <a:rPr lang="en-US" sz="2200" kern="1200" dirty="0">
                <a:solidFill>
                  <a:schemeClr val="tx1"/>
                </a:solidFill>
                <a:latin typeface="+mn-lt"/>
                <a:ea typeface="+mn-ea"/>
                <a:cs typeface="+mn-cs"/>
              </a:rPr>
              <a:t> e di </a:t>
            </a:r>
            <a:r>
              <a:rPr lang="en-US" sz="2200" kern="1200" dirty="0" err="1">
                <a:solidFill>
                  <a:schemeClr val="tx1"/>
                </a:solidFill>
                <a:latin typeface="+mn-lt"/>
                <a:ea typeface="+mn-ea"/>
                <a:cs typeface="+mn-cs"/>
              </a:rPr>
              <a:t>ampio</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respiro</a:t>
            </a:r>
            <a:endParaRPr lang="en-US" sz="2200" kern="1200" dirty="0">
              <a:solidFill>
                <a:schemeClr val="tx1"/>
              </a:solidFill>
              <a:latin typeface="+mn-lt"/>
              <a:ea typeface="+mn-ea"/>
              <a:cs typeface="+mn-cs"/>
            </a:endParaRPr>
          </a:p>
          <a:p>
            <a:pPr indent="-228600">
              <a:buFont typeface="Arial" panose="020B0604020202020204" pitchFamily="34" charset="0"/>
              <a:buChar char="•"/>
            </a:pPr>
            <a:r>
              <a:rPr lang="en-US" sz="2200" b="1" kern="1200" dirty="0">
                <a:solidFill>
                  <a:schemeClr val="tx1"/>
                </a:solidFill>
                <a:latin typeface="+mn-lt"/>
                <a:ea typeface="+mn-ea"/>
                <a:cs typeface="+mn-cs"/>
              </a:rPr>
              <a:t>Per </a:t>
            </a:r>
            <a:r>
              <a:rPr lang="en-US" sz="2200" b="1" kern="1200" dirty="0" err="1">
                <a:solidFill>
                  <a:schemeClr val="tx1"/>
                </a:solidFill>
                <a:latin typeface="+mn-lt"/>
                <a:ea typeface="+mn-ea"/>
                <a:cs typeface="+mn-cs"/>
              </a:rPr>
              <a:t>l’emergere</a:t>
            </a:r>
            <a:r>
              <a:rPr lang="en-US" sz="2200" b="1" kern="1200" dirty="0">
                <a:solidFill>
                  <a:schemeClr val="tx1"/>
                </a:solidFill>
                <a:latin typeface="+mn-lt"/>
                <a:ea typeface="+mn-ea"/>
                <a:cs typeface="+mn-cs"/>
              </a:rPr>
              <a:t> di </a:t>
            </a:r>
            <a:r>
              <a:rPr lang="en-US" sz="2200" b="1" kern="1200" dirty="0" err="1">
                <a:solidFill>
                  <a:schemeClr val="tx1"/>
                </a:solidFill>
                <a:latin typeface="+mn-lt"/>
                <a:ea typeface="+mn-ea"/>
                <a:cs typeface="+mn-cs"/>
              </a:rPr>
              <a:t>tesi</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neutraliste</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europeiste</a:t>
            </a:r>
            <a:r>
              <a:rPr lang="en-US" sz="2200" b="1" kern="1200" dirty="0">
                <a:solidFill>
                  <a:schemeClr val="tx1"/>
                </a:solidFill>
                <a:latin typeface="+mn-lt"/>
                <a:ea typeface="+mn-ea"/>
                <a:cs typeface="+mn-cs"/>
              </a:rPr>
              <a:t> e </a:t>
            </a:r>
            <a:r>
              <a:rPr lang="en-US" sz="2200" b="1" kern="1200" dirty="0" err="1">
                <a:solidFill>
                  <a:schemeClr val="tx1"/>
                </a:solidFill>
                <a:latin typeface="+mn-lt"/>
                <a:ea typeface="+mn-ea"/>
                <a:cs typeface="+mn-cs"/>
              </a:rPr>
              <a:t>pacifiste</a:t>
            </a:r>
            <a:r>
              <a:rPr lang="en-US" sz="2200" b="1" kern="1200" dirty="0">
                <a:solidFill>
                  <a:schemeClr val="tx1"/>
                </a:solidFill>
                <a:latin typeface="+mn-lt"/>
                <a:ea typeface="+mn-ea"/>
                <a:cs typeface="+mn-cs"/>
              </a:rPr>
              <a:t> in </a:t>
            </a:r>
            <a:r>
              <a:rPr lang="en-US" sz="2200" b="1" kern="1200" dirty="0" err="1">
                <a:solidFill>
                  <a:schemeClr val="tx1"/>
                </a:solidFill>
                <a:latin typeface="+mn-lt"/>
                <a:ea typeface="+mn-ea"/>
                <a:cs typeface="+mn-cs"/>
              </a:rPr>
              <a:t>piena</a:t>
            </a:r>
            <a:r>
              <a:rPr lang="en-US" sz="2200" b="1" kern="1200" dirty="0">
                <a:solidFill>
                  <a:schemeClr val="tx1"/>
                </a:solidFill>
                <a:latin typeface="+mn-lt"/>
                <a:ea typeface="+mn-ea"/>
                <a:cs typeface="+mn-cs"/>
              </a:rPr>
              <a:t> Guerra Fredda</a:t>
            </a:r>
          </a:p>
          <a:p>
            <a:pPr indent="-228600">
              <a:buFont typeface="Arial" panose="020B0604020202020204" pitchFamily="34" charset="0"/>
              <a:buChar char="•"/>
            </a:pPr>
            <a:endParaRPr lang="en-US" sz="2200" kern="1200" dirty="0">
              <a:solidFill>
                <a:schemeClr val="tx1"/>
              </a:solidFill>
              <a:latin typeface="+mn-lt"/>
              <a:ea typeface="+mn-ea"/>
              <a:cs typeface="+mn-cs"/>
            </a:endParaRPr>
          </a:p>
          <a:p>
            <a:pPr indent="-228600">
              <a:buFont typeface="Arial" panose="020B0604020202020204" pitchFamily="34" charset="0"/>
              <a:buChar char="•"/>
            </a:pPr>
            <a:endParaRPr lang="en-US" sz="2200" kern="1200" dirty="0">
              <a:solidFill>
                <a:schemeClr val="tx1"/>
              </a:solidFill>
              <a:latin typeface="+mn-lt"/>
              <a:ea typeface="+mn-ea"/>
              <a:cs typeface="+mn-cs"/>
            </a:endParaRPr>
          </a:p>
        </p:txBody>
      </p:sp>
    </p:spTree>
    <p:extLst>
      <p:ext uri="{BB962C8B-B14F-4D97-AF65-F5344CB8AC3E}">
        <p14:creationId xmlns:p14="http://schemas.microsoft.com/office/powerpoint/2010/main" val="27079359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E7B30E-6EF9-91C2-0FFD-F594B1CA72E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D498160-3CB4-2B9D-DA40-EC75DCB86C6A}"/>
              </a:ext>
            </a:extLst>
          </p:cNvPr>
          <p:cNvSpPr>
            <a:spLocks noGrp="1"/>
          </p:cNvSpPr>
          <p:nvPr>
            <p:ph type="title"/>
          </p:nvPr>
        </p:nvSpPr>
        <p:spPr>
          <a:xfrm>
            <a:off x="841248" y="548640"/>
            <a:ext cx="3600860" cy="5431536"/>
          </a:xfrm>
        </p:spPr>
        <p:txBody>
          <a:bodyPr vert="horz" lIns="91440" tIns="45720" rIns="91440" bIns="45720" rtlCol="0" anchor="ctr">
            <a:normAutofit/>
          </a:bodyPr>
          <a:lstStyle/>
          <a:p>
            <a:pPr>
              <a:spcBef>
                <a:spcPct val="0"/>
              </a:spcBef>
            </a:pPr>
            <a:r>
              <a:rPr lang="en-US" kern="1200" dirty="0" err="1">
                <a:solidFill>
                  <a:schemeClr val="tx1"/>
                </a:solidFill>
                <a:latin typeface="+mj-lt"/>
                <a:ea typeface="+mj-ea"/>
                <a:cs typeface="+mj-cs"/>
              </a:rPr>
              <a:t>Perché</a:t>
            </a:r>
            <a:r>
              <a:rPr lang="en-US" kern="1200" dirty="0">
                <a:solidFill>
                  <a:schemeClr val="tx1"/>
                </a:solidFill>
                <a:latin typeface="+mj-lt"/>
                <a:ea typeface="+mj-ea"/>
                <a:cs typeface="+mj-cs"/>
              </a:rPr>
              <a:t> è </a:t>
            </a:r>
            <a:r>
              <a:rPr lang="en-US" kern="1200" dirty="0" err="1">
                <a:solidFill>
                  <a:schemeClr val="tx1"/>
                </a:solidFill>
                <a:latin typeface="+mj-lt"/>
                <a:ea typeface="+mj-ea"/>
                <a:cs typeface="+mj-cs"/>
              </a:rPr>
              <a:t>attuale</a:t>
            </a:r>
            <a:r>
              <a:rPr lang="en-US" kern="1200" dirty="0">
                <a:solidFill>
                  <a:schemeClr val="tx1"/>
                </a:solidFill>
                <a:latin typeface="+mj-lt"/>
                <a:ea typeface="+mj-ea"/>
                <a:cs typeface="+mj-cs"/>
              </a:rPr>
              <a:t> la </a:t>
            </a:r>
            <a:r>
              <a:rPr lang="en-US" kern="1200" dirty="0" err="1">
                <a:solidFill>
                  <a:schemeClr val="tx1"/>
                </a:solidFill>
                <a:latin typeface="+mj-lt"/>
                <a:ea typeface="+mj-ea"/>
                <a:cs typeface="+mj-cs"/>
              </a:rPr>
              <a:t>storia</a:t>
            </a:r>
            <a:r>
              <a:rPr lang="en-US" kern="1200" dirty="0">
                <a:solidFill>
                  <a:schemeClr val="tx1"/>
                </a:solidFill>
                <a:latin typeface="+mj-lt"/>
                <a:ea typeface="+mj-ea"/>
                <a:cs typeface="+mj-cs"/>
              </a:rPr>
              <a:t> del </a:t>
            </a:r>
            <a:r>
              <a:rPr lang="en-US" kern="1200" dirty="0" err="1">
                <a:solidFill>
                  <a:schemeClr val="tx1"/>
                </a:solidFill>
                <a:latin typeface="+mj-lt"/>
                <a:ea typeface="+mj-ea"/>
                <a:cs typeface="+mj-cs"/>
              </a:rPr>
              <a:t>giovane</a:t>
            </a:r>
            <a:r>
              <a:rPr lang="en-US" kern="1200" dirty="0">
                <a:solidFill>
                  <a:schemeClr val="tx1"/>
                </a:solidFill>
                <a:latin typeface="+mj-lt"/>
                <a:ea typeface="+mj-ea"/>
                <a:cs typeface="+mj-cs"/>
              </a:rPr>
              <a:t> Luigi Granelli?</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egnaposto testo 3">
            <a:extLst>
              <a:ext uri="{FF2B5EF4-FFF2-40B4-BE49-F238E27FC236}">
                <a16:creationId xmlns:a16="http://schemas.microsoft.com/office/drawing/2014/main" id="{19B97124-00CE-F57E-F570-2D9E3794F9F0}"/>
              </a:ext>
            </a:extLst>
          </p:cNvPr>
          <p:cNvSpPr>
            <a:spLocks noGrp="1"/>
          </p:cNvSpPr>
          <p:nvPr>
            <p:ph type="body" idx="2"/>
          </p:nvPr>
        </p:nvSpPr>
        <p:spPr>
          <a:xfrm>
            <a:off x="5126418" y="552091"/>
            <a:ext cx="6224335" cy="5431536"/>
          </a:xfrm>
        </p:spPr>
        <p:txBody>
          <a:bodyPr vert="horz" lIns="91440" tIns="45720" rIns="91440" bIns="45720" rtlCol="0" anchor="ctr">
            <a:normAutofit/>
          </a:bodyPr>
          <a:lstStyle/>
          <a:p>
            <a:pPr marL="0" indent="0">
              <a:buNone/>
            </a:pPr>
            <a:r>
              <a:rPr lang="en-US" sz="2200" kern="1200" dirty="0" err="1">
                <a:solidFill>
                  <a:schemeClr val="tx1"/>
                </a:solidFill>
                <a:latin typeface="+mn-lt"/>
                <a:ea typeface="+mn-ea"/>
                <a:cs typeface="+mn-cs"/>
              </a:rPr>
              <a:t>Perché</a:t>
            </a:r>
            <a:r>
              <a:rPr lang="en-US" sz="2200" kern="1200" dirty="0">
                <a:solidFill>
                  <a:schemeClr val="tx1"/>
                </a:solidFill>
                <a:latin typeface="+mn-lt"/>
                <a:ea typeface="+mn-ea"/>
                <a:cs typeface="+mn-cs"/>
              </a:rPr>
              <a:t> </a:t>
            </a:r>
            <a:r>
              <a:rPr lang="en-US" sz="2200" b="1" kern="1200" dirty="0">
                <a:solidFill>
                  <a:schemeClr val="tx1"/>
                </a:solidFill>
                <a:latin typeface="+mn-lt"/>
                <a:ea typeface="+mn-ea"/>
                <a:cs typeface="+mn-cs"/>
              </a:rPr>
              <a:t>è un </a:t>
            </a:r>
            <a:r>
              <a:rPr lang="en-US" sz="2200" b="1" kern="1200" dirty="0" err="1">
                <a:solidFill>
                  <a:schemeClr val="tx1"/>
                </a:solidFill>
                <a:latin typeface="+mn-lt"/>
                <a:ea typeface="+mn-ea"/>
                <a:cs typeface="+mn-cs"/>
              </a:rPr>
              <a:t>esempio</a:t>
            </a:r>
            <a:r>
              <a:rPr lang="en-US" sz="2200" b="1" kern="1200" dirty="0">
                <a:solidFill>
                  <a:schemeClr val="tx1"/>
                </a:solidFill>
                <a:latin typeface="+mn-lt"/>
                <a:ea typeface="+mn-ea"/>
                <a:cs typeface="+mn-cs"/>
              </a:rPr>
              <a:t> di </a:t>
            </a:r>
            <a:r>
              <a:rPr lang="en-US" sz="2200" b="1" kern="1200" dirty="0" err="1">
                <a:solidFill>
                  <a:schemeClr val="tx1"/>
                </a:solidFill>
                <a:latin typeface="+mn-lt"/>
                <a:ea typeface="+mn-ea"/>
                <a:cs typeface="+mn-cs"/>
              </a:rPr>
              <a:t>radicalità</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onestà</a:t>
            </a:r>
            <a:r>
              <a:rPr lang="en-US" sz="2200" b="1" kern="1200" dirty="0">
                <a:solidFill>
                  <a:schemeClr val="tx1"/>
                </a:solidFill>
                <a:latin typeface="+mn-lt"/>
                <a:ea typeface="+mn-ea"/>
                <a:cs typeface="+mn-cs"/>
              </a:rPr>
              <a:t> e </a:t>
            </a:r>
            <a:r>
              <a:rPr lang="en-US" sz="2200" b="1" kern="1200" dirty="0" err="1">
                <a:solidFill>
                  <a:schemeClr val="tx1"/>
                </a:solidFill>
                <a:latin typeface="+mn-lt"/>
                <a:ea typeface="+mn-ea"/>
                <a:cs typeface="+mn-cs"/>
              </a:rPr>
              <a:t>spregiudicatezza</a:t>
            </a:r>
            <a:r>
              <a:rPr lang="en-US" sz="2200" b="1" kern="1200" dirty="0">
                <a:solidFill>
                  <a:schemeClr val="tx1"/>
                </a:solidFill>
                <a:latin typeface="+mn-lt"/>
                <a:ea typeface="+mn-ea"/>
                <a:cs typeface="+mn-cs"/>
              </a:rPr>
              <a:t> di </a:t>
            </a:r>
            <a:r>
              <a:rPr lang="en-US" sz="2200" b="1" kern="1200" dirty="0" err="1">
                <a:solidFill>
                  <a:schemeClr val="tx1"/>
                </a:solidFill>
                <a:latin typeface="+mn-lt"/>
                <a:ea typeface="+mn-ea"/>
                <a:cs typeface="+mn-cs"/>
              </a:rPr>
              <a:t>pensiero</a:t>
            </a:r>
            <a:r>
              <a:rPr lang="en-US" sz="2200" b="1" kern="1200" dirty="0">
                <a:solidFill>
                  <a:schemeClr val="tx1"/>
                </a:solidFill>
                <a:latin typeface="+mn-lt"/>
                <a:ea typeface="+mn-ea"/>
                <a:cs typeface="+mn-cs"/>
              </a:rPr>
              <a:t> per le </a:t>
            </a:r>
            <a:r>
              <a:rPr lang="en-US" sz="2200" b="1" kern="1200" dirty="0" err="1">
                <a:solidFill>
                  <a:schemeClr val="tx1"/>
                </a:solidFill>
                <a:latin typeface="+mn-lt"/>
                <a:ea typeface="+mn-ea"/>
                <a:cs typeface="+mn-cs"/>
              </a:rPr>
              <a:t>giovani</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generazioni</a:t>
            </a:r>
            <a:r>
              <a:rPr lang="en-US" sz="2200" b="1" kern="1200" dirty="0">
                <a:solidFill>
                  <a:schemeClr val="tx1"/>
                </a:solidFill>
                <a:latin typeface="+mn-lt"/>
                <a:ea typeface="+mn-ea"/>
                <a:cs typeface="+mn-cs"/>
              </a:rPr>
              <a:t>.</a:t>
            </a:r>
          </a:p>
          <a:p>
            <a:pPr marL="0" indent="0">
              <a:buNone/>
            </a:pPr>
            <a:r>
              <a:rPr lang="en-US" sz="2200" kern="1200" dirty="0">
                <a:solidFill>
                  <a:schemeClr val="tx1"/>
                </a:solidFill>
                <a:latin typeface="+mn-lt"/>
                <a:ea typeface="+mn-ea"/>
                <a:cs typeface="+mn-cs"/>
              </a:rPr>
              <a:t>Questa </a:t>
            </a:r>
            <a:r>
              <a:rPr lang="en-US" sz="2200" kern="1200" dirty="0" err="1">
                <a:solidFill>
                  <a:schemeClr val="tx1"/>
                </a:solidFill>
                <a:latin typeface="+mn-lt"/>
                <a:ea typeface="+mn-ea"/>
                <a:cs typeface="+mn-cs"/>
              </a:rPr>
              <a:t>esperienza</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legittima</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esperienze</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nuove</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ispira</a:t>
            </a:r>
            <a:r>
              <a:rPr lang="en-US" sz="2200" kern="1200" dirty="0">
                <a:solidFill>
                  <a:schemeClr val="tx1"/>
                </a:solidFill>
                <a:latin typeface="+mn-lt"/>
                <a:ea typeface="+mn-ea"/>
                <a:cs typeface="+mn-cs"/>
              </a:rPr>
              <a:t> il </a:t>
            </a:r>
            <a:r>
              <a:rPr lang="en-US" sz="2200" kern="1200" dirty="0" err="1">
                <a:solidFill>
                  <a:schemeClr val="tx1"/>
                </a:solidFill>
                <a:latin typeface="+mn-lt"/>
                <a:ea typeface="+mn-ea"/>
                <a:cs typeface="+mn-cs"/>
              </a:rPr>
              <a:t>conflitto</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generativo</a:t>
            </a:r>
            <a:r>
              <a:rPr lang="en-US" sz="2200" kern="1200" dirty="0">
                <a:solidFill>
                  <a:schemeClr val="tx1"/>
                </a:solidFill>
                <a:latin typeface="+mn-lt"/>
                <a:ea typeface="+mn-ea"/>
                <a:cs typeface="+mn-cs"/>
              </a:rPr>
              <a:t> e l’ aggiornamento </a:t>
            </a:r>
            <a:r>
              <a:rPr lang="en-US" sz="2200" kern="1200" dirty="0" err="1">
                <a:solidFill>
                  <a:schemeClr val="tx1"/>
                </a:solidFill>
                <a:latin typeface="+mn-lt"/>
                <a:ea typeface="+mn-ea"/>
                <a:cs typeface="+mn-cs"/>
              </a:rPr>
              <a:t>ideale</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delle</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nostre</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organizzazioni</a:t>
            </a:r>
            <a:r>
              <a:rPr lang="en-US" sz="2200" kern="1200" dirty="0">
                <a:solidFill>
                  <a:schemeClr val="tx1"/>
                </a:solidFill>
                <a:latin typeface="+mn-lt"/>
                <a:ea typeface="+mn-ea"/>
                <a:cs typeface="+mn-cs"/>
              </a:rPr>
              <a:t> da </a:t>
            </a:r>
            <a:r>
              <a:rPr lang="en-US" sz="2200" kern="1200" dirty="0" err="1">
                <a:solidFill>
                  <a:schemeClr val="tx1"/>
                </a:solidFill>
                <a:latin typeface="+mn-lt"/>
                <a:ea typeface="+mn-ea"/>
                <a:cs typeface="+mn-cs"/>
              </a:rPr>
              <a:t>parte</a:t>
            </a:r>
            <a:r>
              <a:rPr lang="en-US" sz="2200" kern="1200" dirty="0">
                <a:solidFill>
                  <a:schemeClr val="tx1"/>
                </a:solidFill>
                <a:latin typeface="+mn-lt"/>
                <a:ea typeface="+mn-ea"/>
                <a:cs typeface="+mn-cs"/>
              </a:rPr>
              <a:t> dei </a:t>
            </a:r>
            <a:r>
              <a:rPr lang="en-US" sz="2200" kern="1200" dirty="0" err="1">
                <a:solidFill>
                  <a:schemeClr val="tx1"/>
                </a:solidFill>
                <a:latin typeface="+mn-lt"/>
                <a:ea typeface="+mn-ea"/>
                <a:cs typeface="+mn-cs"/>
              </a:rPr>
              <a:t>giovani</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anche</a:t>
            </a:r>
            <a:r>
              <a:rPr lang="en-US" sz="2200" kern="1200" dirty="0">
                <a:solidFill>
                  <a:schemeClr val="tx1"/>
                </a:solidFill>
                <a:latin typeface="+mn-lt"/>
                <a:ea typeface="+mn-ea"/>
                <a:cs typeface="+mn-cs"/>
              </a:rPr>
              <a:t> se </a:t>
            </a:r>
            <a:r>
              <a:rPr lang="en-US" sz="2200" kern="1200" dirty="0" err="1">
                <a:solidFill>
                  <a:schemeClr val="tx1"/>
                </a:solidFill>
                <a:latin typeface="+mn-lt"/>
                <a:ea typeface="+mn-ea"/>
                <a:cs typeface="+mn-cs"/>
              </a:rPr>
              <a:t>spesso</a:t>
            </a:r>
            <a:r>
              <a:rPr lang="en-US" sz="2200" kern="1200" dirty="0">
                <a:solidFill>
                  <a:schemeClr val="tx1"/>
                </a:solidFill>
                <a:latin typeface="+mn-lt"/>
                <a:ea typeface="+mn-ea"/>
                <a:cs typeface="+mn-cs"/>
              </a:rPr>
              <a:t> la Storia non </a:t>
            </a:r>
            <a:r>
              <a:rPr lang="en-US" sz="2200" kern="1200" dirty="0" err="1">
                <a:solidFill>
                  <a:schemeClr val="tx1"/>
                </a:solidFill>
                <a:latin typeface="+mn-lt"/>
                <a:ea typeface="+mn-ea"/>
                <a:cs typeface="+mn-cs"/>
              </a:rPr>
              <a:t>ti</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ripaga</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personalmente</a:t>
            </a:r>
            <a:r>
              <a:rPr lang="en-US" sz="2200" kern="1200" dirty="0">
                <a:solidFill>
                  <a:schemeClr val="tx1"/>
                </a:solidFill>
                <a:latin typeface="+mn-lt"/>
                <a:ea typeface="+mn-ea"/>
                <a:cs typeface="+mn-cs"/>
              </a:rPr>
              <a:t> e devi </a:t>
            </a:r>
            <a:r>
              <a:rPr lang="en-US" sz="2200" kern="1200" dirty="0" err="1">
                <a:solidFill>
                  <a:schemeClr val="tx1"/>
                </a:solidFill>
                <a:latin typeface="+mn-lt"/>
                <a:ea typeface="+mn-ea"/>
                <a:cs typeface="+mn-cs"/>
              </a:rPr>
              <a:t>abbandonare</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i</a:t>
            </a:r>
            <a:r>
              <a:rPr lang="en-US" sz="2200" kern="1200" dirty="0">
                <a:solidFill>
                  <a:schemeClr val="tx1"/>
                </a:solidFill>
                <a:latin typeface="+mn-lt"/>
                <a:ea typeface="+mn-ea"/>
                <a:cs typeface="+mn-cs"/>
              </a:rPr>
              <a:t> </a:t>
            </a:r>
            <a:r>
              <a:rPr lang="en-US" sz="2200" kern="1200" dirty="0" err="1">
                <a:solidFill>
                  <a:schemeClr val="tx1"/>
                </a:solidFill>
                <a:latin typeface="+mn-lt"/>
                <a:ea typeface="+mn-ea"/>
                <a:cs typeface="+mn-cs"/>
              </a:rPr>
              <a:t>tuoi</a:t>
            </a:r>
            <a:r>
              <a:rPr lang="en-US" sz="2200" kern="1200" dirty="0">
                <a:solidFill>
                  <a:schemeClr val="tx1"/>
                </a:solidFill>
                <a:latin typeface="+mn-lt"/>
                <a:ea typeface="+mn-ea"/>
                <a:cs typeface="+mn-cs"/>
              </a:rPr>
              <a:t> amici e la </a:t>
            </a:r>
            <a:r>
              <a:rPr lang="en-US" sz="2200" kern="1200" dirty="0" err="1">
                <a:solidFill>
                  <a:schemeClr val="tx1"/>
                </a:solidFill>
                <a:latin typeface="+mn-lt"/>
                <a:ea typeface="+mn-ea"/>
                <a:cs typeface="+mn-cs"/>
              </a:rPr>
              <a:t>tua</a:t>
            </a:r>
            <a:r>
              <a:rPr lang="en-US" sz="2200" kern="1200" dirty="0">
                <a:solidFill>
                  <a:schemeClr val="tx1"/>
                </a:solidFill>
                <a:latin typeface="+mn-lt"/>
                <a:ea typeface="+mn-ea"/>
                <a:cs typeface="+mn-cs"/>
              </a:rPr>
              <a:t> terra).</a:t>
            </a:r>
          </a:p>
          <a:p>
            <a:pPr marL="114300" indent="-228600">
              <a:buFont typeface="Arial" panose="020B0604020202020204" pitchFamily="34" charset="0"/>
              <a:buChar char="•"/>
            </a:pPr>
            <a:endParaRPr lang="en-US" sz="2200" kern="1200" dirty="0">
              <a:solidFill>
                <a:schemeClr val="tx1"/>
              </a:solidFill>
              <a:latin typeface="+mn-lt"/>
              <a:ea typeface="+mn-ea"/>
              <a:cs typeface="+mn-cs"/>
            </a:endParaRPr>
          </a:p>
          <a:p>
            <a:pPr marL="0" indent="0">
              <a:buNone/>
            </a:pPr>
            <a:r>
              <a:rPr lang="en-US" sz="2200" b="1" kern="1200" dirty="0" err="1">
                <a:solidFill>
                  <a:schemeClr val="tx1"/>
                </a:solidFill>
                <a:latin typeface="+mn-lt"/>
                <a:ea typeface="+mn-ea"/>
                <a:cs typeface="+mn-cs"/>
              </a:rPr>
              <a:t>Perché</a:t>
            </a:r>
            <a:r>
              <a:rPr lang="en-US" sz="2200" b="1" kern="1200" dirty="0">
                <a:solidFill>
                  <a:schemeClr val="tx1"/>
                </a:solidFill>
                <a:latin typeface="+mn-lt"/>
                <a:ea typeface="+mn-ea"/>
                <a:cs typeface="+mn-cs"/>
              </a:rPr>
              <a:t> ci </a:t>
            </a:r>
            <a:r>
              <a:rPr lang="en-US" sz="2200" b="1" kern="1200" dirty="0" err="1">
                <a:solidFill>
                  <a:schemeClr val="tx1"/>
                </a:solidFill>
                <a:latin typeface="+mn-lt"/>
                <a:ea typeface="+mn-ea"/>
                <a:cs typeface="+mn-cs"/>
              </a:rPr>
              <a:t>insegna</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che</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oltre</a:t>
            </a:r>
            <a:r>
              <a:rPr lang="en-US" sz="2200" b="1" kern="1200" dirty="0">
                <a:solidFill>
                  <a:schemeClr val="tx1"/>
                </a:solidFill>
                <a:latin typeface="+mn-lt"/>
                <a:ea typeface="+mn-ea"/>
                <a:cs typeface="+mn-cs"/>
              </a:rPr>
              <a:t> la </a:t>
            </a:r>
            <a:r>
              <a:rPr lang="en-US" sz="2200" b="1" kern="1200" dirty="0" err="1">
                <a:solidFill>
                  <a:schemeClr val="tx1"/>
                </a:solidFill>
                <a:latin typeface="+mn-lt"/>
                <a:ea typeface="+mn-ea"/>
                <a:cs typeface="+mn-cs"/>
              </a:rPr>
              <a:t>politica</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delle</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piccole</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cose</a:t>
            </a:r>
            <a:r>
              <a:rPr lang="en-US" sz="2200" b="1" kern="1200" dirty="0">
                <a:solidFill>
                  <a:schemeClr val="tx1"/>
                </a:solidFill>
                <a:latin typeface="+mn-lt"/>
                <a:ea typeface="+mn-ea"/>
                <a:cs typeface="+mn-cs"/>
              </a:rPr>
              <a:t>” serve un nuovo “</a:t>
            </a:r>
            <a:r>
              <a:rPr lang="en-US" sz="2200" b="1" kern="1200" dirty="0" err="1">
                <a:solidFill>
                  <a:schemeClr val="tx1"/>
                </a:solidFill>
                <a:latin typeface="+mn-lt"/>
                <a:ea typeface="+mn-ea"/>
                <a:cs typeface="+mn-cs"/>
              </a:rPr>
              <a:t>slancio</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ideale</a:t>
            </a:r>
            <a:r>
              <a:rPr lang="en-US" sz="2200" b="1" kern="1200" dirty="0">
                <a:solidFill>
                  <a:schemeClr val="tx1"/>
                </a:solidFill>
                <a:latin typeface="+mn-lt"/>
                <a:ea typeface="+mn-ea"/>
                <a:cs typeface="+mn-cs"/>
              </a:rPr>
              <a:t>” per </a:t>
            </a:r>
            <a:r>
              <a:rPr lang="en-US" sz="2200" b="1" kern="1200" dirty="0" err="1">
                <a:solidFill>
                  <a:schemeClr val="tx1"/>
                </a:solidFill>
                <a:latin typeface="+mn-lt"/>
                <a:ea typeface="+mn-ea"/>
                <a:cs typeface="+mn-cs"/>
              </a:rPr>
              <a:t>superare</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i</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momenti</a:t>
            </a:r>
            <a:r>
              <a:rPr lang="en-US" sz="2200" b="1" kern="1200" dirty="0">
                <a:solidFill>
                  <a:schemeClr val="tx1"/>
                </a:solidFill>
                <a:latin typeface="+mn-lt"/>
                <a:ea typeface="+mn-ea"/>
                <a:cs typeface="+mn-cs"/>
              </a:rPr>
              <a:t> </a:t>
            </a:r>
            <a:r>
              <a:rPr lang="en-US" sz="2200" b="1" kern="1200" dirty="0" err="1">
                <a:solidFill>
                  <a:schemeClr val="tx1"/>
                </a:solidFill>
                <a:latin typeface="+mn-lt"/>
                <a:ea typeface="+mn-ea"/>
                <a:cs typeface="+mn-cs"/>
              </a:rPr>
              <a:t>difficili</a:t>
            </a:r>
            <a:r>
              <a:rPr lang="en-US" sz="2200" b="1" kern="1200" dirty="0">
                <a:solidFill>
                  <a:schemeClr val="tx1"/>
                </a:solidFill>
                <a:latin typeface="+mn-lt"/>
                <a:ea typeface="+mn-ea"/>
                <a:cs typeface="+mn-cs"/>
              </a:rPr>
              <a:t> come </a:t>
            </a:r>
            <a:r>
              <a:rPr lang="en-US" sz="2200" b="1" kern="1200" dirty="0" err="1">
                <a:solidFill>
                  <a:schemeClr val="tx1"/>
                </a:solidFill>
                <a:latin typeface="+mn-lt"/>
                <a:ea typeface="+mn-ea"/>
                <a:cs typeface="+mn-cs"/>
              </a:rPr>
              <a:t>questo</a:t>
            </a:r>
            <a:r>
              <a:rPr lang="en-US" sz="2200" b="1" kern="1200" dirty="0">
                <a:solidFill>
                  <a:schemeClr val="tx1"/>
                </a:solidFill>
                <a:latin typeface="+mn-lt"/>
                <a:ea typeface="+mn-ea"/>
                <a:cs typeface="+mn-cs"/>
              </a:rPr>
              <a:t>. </a:t>
            </a:r>
          </a:p>
        </p:txBody>
      </p:sp>
    </p:spTree>
    <p:extLst>
      <p:ext uri="{BB962C8B-B14F-4D97-AF65-F5344CB8AC3E}">
        <p14:creationId xmlns:p14="http://schemas.microsoft.com/office/powerpoint/2010/main" val="958156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Arc 15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6" name="Google Shape;126;g3434b78b493_0_39"/>
          <p:cNvSpPr txBox="1"/>
          <p:nvPr/>
        </p:nvSpPr>
        <p:spPr>
          <a:xfrm>
            <a:off x="4447308" y="591344"/>
            <a:ext cx="6906491" cy="5585619"/>
          </a:xfrm>
          <a:prstGeom prst="rect">
            <a:avLst/>
          </a:prstGeom>
        </p:spPr>
        <p:txBody>
          <a:bodyPr spcFirstLastPara="1" vert="horz" lIns="91440" tIns="45720" rIns="91440" bIns="45720" rtlCol="0" anchor="ctr" anchorCtr="0">
            <a:normAutofit/>
          </a:bodyPr>
          <a:lstStyle/>
          <a:p>
            <a:pPr lvl="0">
              <a:lnSpc>
                <a:spcPct val="90000"/>
              </a:lnSpc>
              <a:spcBef>
                <a:spcPts val="0"/>
              </a:spcBef>
              <a:spcAft>
                <a:spcPts val="600"/>
              </a:spcAft>
            </a:pPr>
            <a:r>
              <a:rPr lang="en-US" sz="2000" kern="1200" dirty="0">
                <a:solidFill>
                  <a:schemeClr val="tx1"/>
                </a:solidFill>
                <a:latin typeface="+mn-lt"/>
                <a:ea typeface="+mn-ea"/>
                <a:cs typeface="+mn-cs"/>
                <a:sym typeface="Calibri"/>
              </a:rPr>
              <a:t>Giuseppe </a:t>
            </a:r>
            <a:r>
              <a:rPr lang="en-US" sz="2000" kern="1200" dirty="0" err="1">
                <a:solidFill>
                  <a:schemeClr val="tx1"/>
                </a:solidFill>
                <a:latin typeface="+mn-lt"/>
                <a:ea typeface="+mn-ea"/>
                <a:cs typeface="+mn-cs"/>
                <a:sym typeface="Calibri"/>
              </a:rPr>
              <a:t>Chiarante</a:t>
            </a:r>
            <a:r>
              <a:rPr lang="en-US" sz="2000" kern="1200" dirty="0">
                <a:solidFill>
                  <a:schemeClr val="tx1"/>
                </a:solidFill>
                <a:latin typeface="+mn-lt"/>
                <a:ea typeface="+mn-ea"/>
                <a:cs typeface="+mn-cs"/>
                <a:sym typeface="Calibri"/>
              </a:rPr>
              <a:t>, Lucio Magri, Luigi Granelli, Carlo Leidi, Sergio </a:t>
            </a:r>
            <a:r>
              <a:rPr lang="en-US" sz="2000" kern="1200" dirty="0" err="1">
                <a:solidFill>
                  <a:schemeClr val="tx1"/>
                </a:solidFill>
                <a:latin typeface="+mn-lt"/>
                <a:ea typeface="+mn-ea"/>
                <a:cs typeface="+mn-cs"/>
                <a:sym typeface="Calibri"/>
              </a:rPr>
              <a:t>Mariani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Ferruccio</a:t>
            </a:r>
            <a:r>
              <a:rPr lang="en-US" sz="2000" kern="1200" dirty="0">
                <a:solidFill>
                  <a:schemeClr val="tx1"/>
                </a:solidFill>
                <a:latin typeface="+mn-lt"/>
                <a:ea typeface="+mn-ea"/>
                <a:cs typeface="+mn-cs"/>
                <a:sym typeface="Calibri"/>
              </a:rPr>
              <a:t> Viviani e </a:t>
            </a:r>
            <a:r>
              <a:rPr lang="en-US" sz="2000" kern="1200" dirty="0" err="1">
                <a:solidFill>
                  <a:schemeClr val="tx1"/>
                </a:solidFill>
                <a:latin typeface="+mn-lt"/>
                <a:ea typeface="+mn-ea"/>
                <a:cs typeface="+mn-cs"/>
                <a:sym typeface="Calibri"/>
              </a:rPr>
              <a:t>gli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altri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democristiani</a:t>
            </a:r>
            <a:r>
              <a:rPr lang="en-US" sz="2000" kern="1200" dirty="0">
                <a:solidFill>
                  <a:schemeClr val="tx1"/>
                </a:solidFill>
                <a:latin typeface="+mn-lt"/>
                <a:ea typeface="+mn-ea"/>
                <a:cs typeface="+mn-cs"/>
                <a:sym typeface="Calibri"/>
              </a:rPr>
              <a:t> del “Gruppo di Bergamo” </a:t>
            </a:r>
            <a:r>
              <a:rPr lang="en-US" sz="2000" kern="1200" dirty="0" err="1">
                <a:solidFill>
                  <a:schemeClr val="tx1"/>
                </a:solidFill>
                <a:latin typeface="+mn-lt"/>
                <a:ea typeface="+mn-ea"/>
                <a:cs typeface="+mn-cs"/>
                <a:sym typeface="Calibri"/>
              </a:rPr>
              <a:t>furono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protagonisti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negli</a:t>
            </a:r>
            <a:r>
              <a:rPr lang="en-US" sz="2000" kern="1200" dirty="0">
                <a:solidFill>
                  <a:schemeClr val="tx1"/>
                </a:solidFill>
                <a:latin typeface="+mn-lt"/>
                <a:ea typeface="+mn-ea"/>
                <a:cs typeface="+mn-cs"/>
                <a:sym typeface="Calibri"/>
              </a:rPr>
              <a:t> anni </a:t>
            </a:r>
            <a:r>
              <a:rPr lang="en-US" sz="2000" kern="1200" dirty="0" err="1">
                <a:solidFill>
                  <a:schemeClr val="tx1"/>
                </a:solidFill>
                <a:latin typeface="+mn-lt"/>
                <a:ea typeface="+mn-ea"/>
                <a:cs typeface="+mn-cs"/>
                <a:sym typeface="Calibri"/>
              </a:rPr>
              <a:t>della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contrapposizione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frontale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tra</a:t>
            </a:r>
            <a:r>
              <a:rPr lang="en-US" sz="2000" kern="1200" dirty="0">
                <a:solidFill>
                  <a:schemeClr val="tx1"/>
                </a:solidFill>
                <a:latin typeface="+mn-lt"/>
                <a:ea typeface="+mn-ea"/>
                <a:cs typeface="+mn-cs"/>
                <a:sym typeface="Calibri"/>
              </a:rPr>
              <a:t> la D.C. e le </a:t>
            </a:r>
            <a:r>
              <a:rPr lang="en-US" sz="2000" kern="1200" dirty="0" err="1">
                <a:solidFill>
                  <a:schemeClr val="tx1"/>
                </a:solidFill>
                <a:latin typeface="+mn-lt"/>
                <a:ea typeface="+mn-ea"/>
                <a:cs typeface="+mn-cs"/>
                <a:sym typeface="Calibri"/>
              </a:rPr>
              <a:t>sinistre</a:t>
            </a:r>
            <a:r>
              <a:rPr lang="en-US" sz="2000" kern="1200" dirty="0">
                <a:solidFill>
                  <a:schemeClr val="tx1"/>
                </a:solidFill>
                <a:latin typeface="+mn-lt"/>
                <a:ea typeface="+mn-ea"/>
                <a:cs typeface="+mn-cs"/>
                <a:sym typeface="Calibri"/>
              </a:rPr>
              <a:t>, di </a:t>
            </a:r>
            <a:r>
              <a:rPr lang="en-US" sz="2000" kern="1200" dirty="0" err="1">
                <a:solidFill>
                  <a:schemeClr val="tx1"/>
                </a:solidFill>
                <a:latin typeface="+mn-lt"/>
                <a:ea typeface="+mn-ea"/>
                <a:cs typeface="+mn-cs"/>
                <a:sym typeface="Calibri"/>
              </a:rPr>
              <a:t>una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delle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esperienze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politiche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più</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avanzate</a:t>
            </a:r>
            <a:r>
              <a:rPr lang="en-US" sz="2000" kern="1200" dirty="0">
                <a:solidFill>
                  <a:schemeClr val="tx1"/>
                </a:solidFill>
                <a:latin typeface="+mn-lt"/>
                <a:ea typeface="+mn-ea"/>
                <a:cs typeface="+mn-cs"/>
                <a:sym typeface="Calibri"/>
              </a:rPr>
              <a:t> e </a:t>
            </a:r>
            <a:r>
              <a:rPr lang="en-US" sz="2000" kern="1200" dirty="0" err="1">
                <a:solidFill>
                  <a:schemeClr val="tx1"/>
                </a:solidFill>
                <a:latin typeface="+mn-lt"/>
                <a:ea typeface="+mn-ea"/>
                <a:cs typeface="+mn-cs"/>
                <a:sym typeface="Calibri"/>
              </a:rPr>
              <a:t>dissidenti</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dell’intero</a:t>
            </a:r>
            <a:r>
              <a:rPr lang="en-US" sz="2000" kern="1200" dirty="0">
                <a:solidFill>
                  <a:schemeClr val="tx1"/>
                </a:solidFill>
                <a:latin typeface="+mn-lt"/>
                <a:ea typeface="+mn-ea"/>
                <a:cs typeface="+mn-cs"/>
                <a:sym typeface="Calibri"/>
              </a:rPr>
              <a:t> panorama politico </a:t>
            </a:r>
            <a:r>
              <a:rPr lang="en-US" sz="2000" kern="1200" dirty="0" err="1">
                <a:solidFill>
                  <a:schemeClr val="tx1"/>
                </a:solidFill>
                <a:latin typeface="+mn-lt"/>
                <a:ea typeface="+mn-ea"/>
                <a:cs typeface="+mn-cs"/>
                <a:sym typeface="Calibri"/>
              </a:rPr>
              <a:t>nazionale</a:t>
            </a:r>
            <a:r>
              <a:rPr lang="en-US" sz="2000"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Tra</a:t>
            </a:r>
            <a:r>
              <a:rPr lang="en-US" sz="2000" b="1" kern="1200" dirty="0">
                <a:solidFill>
                  <a:schemeClr val="tx1"/>
                </a:solidFill>
                <a:latin typeface="+mn-lt"/>
                <a:ea typeface="+mn-ea"/>
                <a:cs typeface="+mn-cs"/>
                <a:sym typeface="Calibri"/>
              </a:rPr>
              <a:t> il 1953 e il 1955, </a:t>
            </a:r>
            <a:r>
              <a:rPr lang="en-US" sz="2000" b="1" kern="1200" dirty="0" err="1">
                <a:solidFill>
                  <a:schemeClr val="tx1"/>
                </a:solidFill>
                <a:latin typeface="+mn-lt"/>
                <a:ea typeface="+mn-ea"/>
                <a:cs typeface="+mn-cs"/>
                <a:sym typeface="Calibri"/>
              </a:rPr>
              <a:t>sulle</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colonne</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della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rivista</a:t>
            </a:r>
            <a:r>
              <a:rPr lang="en-US" sz="2000" b="1" kern="1200" dirty="0">
                <a:solidFill>
                  <a:schemeClr val="tx1"/>
                </a:solidFill>
                <a:latin typeface="+mn-lt"/>
                <a:ea typeface="+mn-ea"/>
                <a:cs typeface="+mn-cs"/>
                <a:sym typeface="Calibri"/>
              </a:rPr>
              <a:t> “Il </a:t>
            </a:r>
            <a:r>
              <a:rPr lang="en-US" sz="2000" b="1" kern="1200" dirty="0" err="1">
                <a:solidFill>
                  <a:schemeClr val="tx1"/>
                </a:solidFill>
                <a:latin typeface="+mn-lt"/>
                <a:ea typeface="+mn-ea"/>
                <a:cs typeface="+mn-cs"/>
                <a:sym typeface="Calibri"/>
              </a:rPr>
              <a:t>Ribelle</a:t>
            </a:r>
            <a:r>
              <a:rPr lang="en-US" sz="2000" b="1" kern="1200" dirty="0">
                <a:solidFill>
                  <a:schemeClr val="tx1"/>
                </a:solidFill>
                <a:latin typeface="+mn-lt"/>
                <a:ea typeface="+mn-ea"/>
                <a:cs typeface="+mn-cs"/>
                <a:sym typeface="Calibri"/>
              </a:rPr>
              <a:t> e il </a:t>
            </a:r>
            <a:r>
              <a:rPr lang="en-US" sz="2000" b="1" kern="1200" dirty="0" err="1">
                <a:solidFill>
                  <a:schemeClr val="tx1"/>
                </a:solidFill>
                <a:latin typeface="+mn-lt"/>
                <a:ea typeface="+mn-ea"/>
                <a:cs typeface="+mn-cs"/>
                <a:sym typeface="Calibri"/>
              </a:rPr>
              <a:t>Conformista</a:t>
            </a:r>
            <a:r>
              <a:rPr lang="en-US" sz="2000" b="1" kern="1200" dirty="0">
                <a:solidFill>
                  <a:schemeClr val="tx1"/>
                </a:solidFill>
                <a:latin typeface="+mn-lt"/>
                <a:ea typeface="+mn-ea"/>
                <a:cs typeface="+mn-cs"/>
                <a:sym typeface="Calibri"/>
              </a:rPr>
              <a:t>” e </a:t>
            </a:r>
            <a:r>
              <a:rPr lang="en-US" sz="2000" b="1" kern="1200" dirty="0" err="1">
                <a:solidFill>
                  <a:schemeClr val="tx1"/>
                </a:solidFill>
                <a:latin typeface="+mn-lt"/>
                <a:ea typeface="+mn-ea"/>
                <a:cs typeface="+mn-cs"/>
                <a:sym typeface="Calibri"/>
              </a:rPr>
              <a:t>sulle</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pagine</a:t>
            </a:r>
            <a:r>
              <a:rPr lang="en-US" sz="2000" b="1" kern="1200" dirty="0">
                <a:solidFill>
                  <a:schemeClr val="tx1"/>
                </a:solidFill>
                <a:latin typeface="+mn-lt"/>
                <a:ea typeface="+mn-ea"/>
                <a:cs typeface="+mn-cs"/>
                <a:sym typeface="Calibri"/>
              </a:rPr>
              <a:t> del </a:t>
            </a:r>
            <a:r>
              <a:rPr lang="en-US" sz="2000" b="1" kern="1200" dirty="0" err="1">
                <a:solidFill>
                  <a:schemeClr val="tx1"/>
                </a:solidFill>
                <a:latin typeface="+mn-lt"/>
                <a:ea typeface="+mn-ea"/>
                <a:cs typeface="+mn-cs"/>
                <a:sym typeface="Calibri"/>
              </a:rPr>
              <a:t>mensile</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Prospettive</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questi</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giovani</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immaginarono</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un’apertura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della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Democrazia</a:t>
            </a:r>
            <a:r>
              <a:rPr lang="en-US" sz="2000" b="1" kern="1200" dirty="0">
                <a:solidFill>
                  <a:schemeClr val="tx1"/>
                </a:solidFill>
                <a:latin typeface="+mn-lt"/>
                <a:ea typeface="+mn-ea"/>
                <a:cs typeface="+mn-cs"/>
                <a:sym typeface="Calibri"/>
              </a:rPr>
              <a:t> Cristiana al </a:t>
            </a:r>
            <a:r>
              <a:rPr lang="en-US" sz="2000" b="1" kern="1200" dirty="0" err="1">
                <a:solidFill>
                  <a:schemeClr val="tx1"/>
                </a:solidFill>
                <a:latin typeface="+mn-lt"/>
                <a:ea typeface="+mn-ea"/>
                <a:cs typeface="+mn-cs"/>
                <a:sym typeface="Calibri"/>
              </a:rPr>
              <a:t>Partito</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socialista</a:t>
            </a:r>
            <a:r>
              <a:rPr lang="en-US" sz="2000" b="1" kern="1200" dirty="0">
                <a:solidFill>
                  <a:schemeClr val="tx1"/>
                </a:solidFill>
                <a:latin typeface="+mn-lt"/>
                <a:ea typeface="+mn-ea"/>
                <a:cs typeface="+mn-cs"/>
                <a:sym typeface="Calibri"/>
              </a:rPr>
              <a:t> senza </a:t>
            </a:r>
            <a:r>
              <a:rPr lang="en-US" sz="2000" b="1" kern="1200" dirty="0" err="1">
                <a:solidFill>
                  <a:schemeClr val="tx1"/>
                </a:solidFill>
                <a:latin typeface="+mn-lt"/>
                <a:ea typeface="+mn-ea"/>
                <a:cs typeface="+mn-cs"/>
                <a:sym typeface="Calibri"/>
              </a:rPr>
              <a:t>escludere</a:t>
            </a:r>
            <a:r>
              <a:rPr lang="en-US" sz="2000" b="1" kern="1200" dirty="0">
                <a:solidFill>
                  <a:schemeClr val="tx1"/>
                </a:solidFill>
                <a:latin typeface="+mn-lt"/>
                <a:ea typeface="+mn-ea"/>
                <a:cs typeface="+mn-cs"/>
                <a:sym typeface="Calibri"/>
              </a:rPr>
              <a:t> il </a:t>
            </a:r>
            <a:r>
              <a:rPr lang="en-US" sz="2000" b="1" kern="1200" dirty="0" err="1">
                <a:solidFill>
                  <a:schemeClr val="tx1"/>
                </a:solidFill>
                <a:latin typeface="+mn-lt"/>
                <a:ea typeface="+mn-ea"/>
                <a:cs typeface="+mn-cs"/>
                <a:sym typeface="Calibri"/>
              </a:rPr>
              <a:t>dialogo</a:t>
            </a:r>
            <a:r>
              <a:rPr lang="en-US" sz="2000" b="1" kern="1200" dirty="0">
                <a:solidFill>
                  <a:schemeClr val="tx1"/>
                </a:solidFill>
                <a:latin typeface="+mn-lt"/>
                <a:ea typeface="+mn-ea"/>
                <a:cs typeface="+mn-cs"/>
                <a:sym typeface="Calibri"/>
              </a:rPr>
              <a:t> con il P.C.I, in modo da </a:t>
            </a:r>
            <a:r>
              <a:rPr lang="en-US" sz="2000" b="1" kern="1200" dirty="0" err="1">
                <a:solidFill>
                  <a:schemeClr val="tx1"/>
                </a:solidFill>
                <a:latin typeface="+mn-lt"/>
                <a:ea typeface="+mn-ea"/>
                <a:cs typeface="+mn-cs"/>
                <a:sym typeface="Calibri"/>
              </a:rPr>
              <a:t>favorire</a:t>
            </a:r>
            <a:r>
              <a:rPr lang="en-US" sz="2000" b="1" kern="1200" dirty="0">
                <a:solidFill>
                  <a:schemeClr val="tx1"/>
                </a:solidFill>
                <a:latin typeface="+mn-lt"/>
                <a:ea typeface="+mn-ea"/>
                <a:cs typeface="+mn-cs"/>
                <a:sym typeface="Calibri"/>
              </a:rPr>
              <a:t> il </a:t>
            </a:r>
            <a:r>
              <a:rPr lang="en-US" sz="2000" b="1" kern="1200" dirty="0" err="1">
                <a:solidFill>
                  <a:schemeClr val="tx1"/>
                </a:solidFill>
                <a:latin typeface="+mn-lt"/>
                <a:ea typeface="+mn-ea"/>
                <a:cs typeface="+mn-cs"/>
                <a:sym typeface="Calibri"/>
              </a:rPr>
              <a:t>consolidamento</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della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democrazia</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italiana</a:t>
            </a:r>
            <a:r>
              <a:rPr lang="en-US" sz="2000" b="1" kern="1200" dirty="0">
                <a:solidFill>
                  <a:schemeClr val="tx1"/>
                </a:solidFill>
                <a:latin typeface="+mn-lt"/>
                <a:ea typeface="+mn-ea"/>
                <a:cs typeface="+mn-cs"/>
                <a:sym typeface="Calibri"/>
              </a:rPr>
              <a:t> e </a:t>
            </a:r>
            <a:r>
              <a:rPr lang="en-US" sz="2000" b="1" kern="1200" dirty="0" err="1">
                <a:solidFill>
                  <a:schemeClr val="tx1"/>
                </a:solidFill>
                <a:latin typeface="+mn-lt"/>
                <a:ea typeface="+mn-ea"/>
                <a:cs typeface="+mn-cs"/>
                <a:sym typeface="Calibri"/>
              </a:rPr>
              <a:t>l’ingresso</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delle</a:t>
            </a:r>
            <a:r>
              <a:rPr lang="en-US" sz="2000" b="1" kern="1200" dirty="0">
                <a:solidFill>
                  <a:schemeClr val="tx1"/>
                </a:solidFill>
                <a:latin typeface="+mn-lt"/>
                <a:ea typeface="+mn-ea"/>
                <a:cs typeface="+mn-cs"/>
                <a:sym typeface="Calibri"/>
              </a:rPr>
              <a:t> masse </a:t>
            </a:r>
            <a:r>
              <a:rPr lang="en-US" sz="2000" b="1" kern="1200" dirty="0" err="1">
                <a:solidFill>
                  <a:schemeClr val="tx1"/>
                </a:solidFill>
                <a:latin typeface="+mn-lt"/>
                <a:ea typeface="+mn-ea"/>
                <a:cs typeface="+mn-cs"/>
                <a:sym typeface="Calibri"/>
              </a:rPr>
              <a:t>popolari</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nello</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Stato</a:t>
            </a:r>
            <a:r>
              <a:rPr lang="en-US" sz="2000" b="1" kern="1200" dirty="0">
                <a:solidFill>
                  <a:schemeClr val="tx1"/>
                </a:solidFill>
                <a:latin typeface="+mn-lt"/>
                <a:ea typeface="+mn-ea"/>
                <a:cs typeface="+mn-cs"/>
                <a:sym typeface="Calibri"/>
              </a:rPr>
              <a:t> </a:t>
            </a:r>
            <a:r>
              <a:rPr lang="en-US" sz="2000" b="1" kern="1200" dirty="0" err="1">
                <a:solidFill>
                  <a:schemeClr val="tx1"/>
                </a:solidFill>
                <a:latin typeface="+mn-lt"/>
                <a:ea typeface="+mn-ea"/>
                <a:cs typeface="+mn-cs"/>
                <a:sym typeface="Calibri"/>
              </a:rPr>
              <a:t>italiano</a:t>
            </a:r>
            <a:r>
              <a:rPr lang="en-US" sz="2000" b="1"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Proposero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inoltre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una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politica</a:t>
            </a:r>
            <a:r>
              <a:rPr lang="en-US" sz="2000" kern="1200" dirty="0">
                <a:solidFill>
                  <a:schemeClr val="tx1"/>
                </a:solidFill>
                <a:latin typeface="+mn-lt"/>
                <a:ea typeface="+mn-ea"/>
                <a:cs typeface="+mn-cs"/>
                <a:sym typeface="Calibri"/>
              </a:rPr>
              <a:t> di </a:t>
            </a:r>
            <a:r>
              <a:rPr lang="en-US" sz="2000" kern="1200" dirty="0" err="1">
                <a:solidFill>
                  <a:schemeClr val="tx1"/>
                </a:solidFill>
                <a:latin typeface="+mn-lt"/>
                <a:ea typeface="+mn-ea"/>
                <a:cs typeface="+mn-cs"/>
                <a:sym typeface="Calibri"/>
              </a:rPr>
              <a:t>distensione</a:t>
            </a:r>
            <a:r>
              <a:rPr lang="en-US" sz="2000" kern="1200" dirty="0">
                <a:solidFill>
                  <a:schemeClr val="tx1"/>
                </a:solidFill>
                <a:latin typeface="+mn-lt"/>
                <a:ea typeface="+mn-ea"/>
                <a:cs typeface="+mn-cs"/>
                <a:sym typeface="Calibri"/>
              </a:rPr>
              <a:t> a </a:t>
            </a:r>
            <a:r>
              <a:rPr lang="en-US" sz="2000" kern="1200" dirty="0" err="1">
                <a:solidFill>
                  <a:schemeClr val="tx1"/>
                </a:solidFill>
                <a:latin typeface="+mn-lt"/>
                <a:ea typeface="+mn-ea"/>
                <a:cs typeface="+mn-cs"/>
                <a:sym typeface="Calibri"/>
              </a:rPr>
              <a:t>livello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internazionale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che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guardava</a:t>
            </a:r>
            <a:r>
              <a:rPr lang="en-US" sz="2000" kern="1200" dirty="0">
                <a:solidFill>
                  <a:schemeClr val="tx1"/>
                </a:solidFill>
                <a:latin typeface="+mn-lt"/>
                <a:ea typeface="+mn-ea"/>
                <a:cs typeface="+mn-cs"/>
                <a:sym typeface="Calibri"/>
              </a:rPr>
              <a:t> con interesse ad un </a:t>
            </a:r>
            <a:r>
              <a:rPr lang="en-US" sz="2000" kern="1200" dirty="0" err="1">
                <a:solidFill>
                  <a:schemeClr val="tx1"/>
                </a:solidFill>
                <a:latin typeface="+mn-lt"/>
                <a:ea typeface="+mn-ea"/>
                <a:cs typeface="+mn-cs"/>
                <a:sym typeface="Calibri"/>
              </a:rPr>
              <a:t>rafforzamento</a:t>
            </a:r>
            <a:r>
              <a:rPr lang="en-US" sz="2000" kern="1200" dirty="0">
                <a:solidFill>
                  <a:schemeClr val="tx1"/>
                </a:solidFill>
                <a:latin typeface="+mn-lt"/>
                <a:ea typeface="+mn-ea"/>
                <a:cs typeface="+mn-cs"/>
                <a:sym typeface="Calibri"/>
              </a:rPr>
              <a:t> del </a:t>
            </a:r>
            <a:r>
              <a:rPr lang="en-US" sz="2000" kern="1200" dirty="0" err="1">
                <a:solidFill>
                  <a:schemeClr val="tx1"/>
                </a:solidFill>
                <a:latin typeface="+mn-lt"/>
                <a:ea typeface="+mn-ea"/>
                <a:cs typeface="+mn-cs"/>
                <a:sym typeface="Calibri"/>
              </a:rPr>
              <a:t>continente</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europeo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nel</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conflitto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sommerso</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tra</a:t>
            </a:r>
            <a:r>
              <a:rPr lang="en-US" sz="2000" kern="1200" dirty="0">
                <a:solidFill>
                  <a:schemeClr val="tx1"/>
                </a:solidFill>
                <a:latin typeface="+mn-lt"/>
                <a:ea typeface="+mn-ea"/>
                <a:cs typeface="+mn-cs"/>
                <a:sym typeface="Calibri"/>
              </a:rPr>
              <a:t> </a:t>
            </a:r>
            <a:r>
              <a:rPr lang="en-US" sz="2000" kern="1200" dirty="0" err="1">
                <a:solidFill>
                  <a:schemeClr val="tx1"/>
                </a:solidFill>
                <a:latin typeface="+mn-lt"/>
                <a:ea typeface="+mn-ea"/>
                <a:cs typeface="+mn-cs"/>
                <a:sym typeface="Calibri"/>
              </a:rPr>
              <a:t>i</a:t>
            </a:r>
            <a:r>
              <a:rPr lang="en-US" sz="2000" kern="1200" dirty="0">
                <a:solidFill>
                  <a:schemeClr val="tx1"/>
                </a:solidFill>
                <a:latin typeface="+mn-lt"/>
                <a:ea typeface="+mn-ea"/>
                <a:cs typeface="+mn-cs"/>
                <a:sym typeface="Calibri"/>
              </a:rPr>
              <a:t> due </a:t>
            </a:r>
            <a:r>
              <a:rPr lang="en-US" sz="2000" kern="1200" dirty="0" err="1">
                <a:solidFill>
                  <a:schemeClr val="tx1"/>
                </a:solidFill>
                <a:latin typeface="+mn-lt"/>
                <a:ea typeface="+mn-ea"/>
                <a:cs typeface="+mn-cs"/>
                <a:sym typeface="Calibri"/>
              </a:rPr>
              <a:t>blocchi</a:t>
            </a:r>
            <a:r>
              <a:rPr lang="en-US" sz="2000" kern="1200" dirty="0">
                <a:solidFill>
                  <a:schemeClr val="tx1"/>
                </a:solidFill>
                <a:latin typeface="+mn-lt"/>
                <a:ea typeface="+mn-ea"/>
                <a:cs typeface="+mn-cs"/>
                <a:sym typeface="Calibri"/>
              </a:rPr>
              <a:t>.</a:t>
            </a:r>
          </a:p>
        </p:txBody>
      </p:sp>
      <p:sp>
        <p:nvSpPr>
          <p:cNvPr id="125" name="Google Shape;125;g3434b78b493_0_39"/>
          <p:cNvSpPr txBox="1"/>
          <p:nvPr/>
        </p:nvSpPr>
        <p:spPr>
          <a:xfrm>
            <a:off x="2519800" y="154375"/>
            <a:ext cx="615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b="1">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0"/>
        <p:cNvGrpSpPr/>
        <p:nvPr/>
      </p:nvGrpSpPr>
      <p:grpSpPr>
        <a:xfrm>
          <a:off x="0" y="0"/>
          <a:ext cx="0" cy="0"/>
          <a:chOff x="0" y="0"/>
          <a:chExt cx="0" cy="0"/>
        </a:xfrm>
      </p:grpSpPr>
      <p:pic>
        <p:nvPicPr>
          <p:cNvPr id="131" name="Google Shape;131;p2"/>
          <p:cNvPicPr preferRelativeResize="0">
            <a:picLocks noGrp="1"/>
          </p:cNvPicPr>
          <p:nvPr>
            <p:ph type="body" idx="1"/>
          </p:nvPr>
        </p:nvPicPr>
        <p:blipFill rotWithShape="1">
          <a:blip r:embed="rId3"/>
          <a:srcRect t="10777" b="3511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132" name="Google Shape;132;p2"/>
          <p:cNvSpPr txBox="1"/>
          <p:nvPr/>
        </p:nvSpPr>
        <p:spPr>
          <a:xfrm>
            <a:off x="560851" y="4227871"/>
            <a:ext cx="11070298" cy="2243137"/>
          </a:xfrm>
          <a:prstGeom prst="rect">
            <a:avLst/>
          </a:prstGeom>
        </p:spPr>
        <p:txBody>
          <a:bodyPr spcFirstLastPara="1" vert="horz" lIns="91440" tIns="45720" rIns="91440" bIns="45720" rtlCol="0" anchor="ctr" anchorCtr="0">
            <a:normAutofit fontScale="77500" lnSpcReduction="20000"/>
          </a:bodyPr>
          <a:lstStyle/>
          <a:p>
            <a:pPr lvl="0">
              <a:lnSpc>
                <a:spcPct val="90000"/>
              </a:lnSpc>
              <a:spcBef>
                <a:spcPts val="0"/>
              </a:spcBef>
              <a:spcAft>
                <a:spcPts val="600"/>
              </a:spcAft>
            </a:pPr>
            <a:endParaRPr lang="en-US" sz="2400" b="1" kern="1200" dirty="0">
              <a:solidFill>
                <a:schemeClr val="tx1"/>
              </a:solidFill>
              <a:latin typeface="+mn-lt"/>
              <a:ea typeface="+mn-ea"/>
              <a:cs typeface="+mn-cs"/>
              <a:sym typeface="Calibri"/>
            </a:endParaRPr>
          </a:p>
          <a:p>
            <a:pPr lvl="0">
              <a:lnSpc>
                <a:spcPct val="90000"/>
              </a:lnSpc>
              <a:spcBef>
                <a:spcPts val="0"/>
              </a:spcBef>
              <a:spcAft>
                <a:spcPts val="600"/>
              </a:spcAft>
            </a:pPr>
            <a:r>
              <a:rPr lang="en-US" sz="2400" b="1" kern="1200" dirty="0">
                <a:solidFill>
                  <a:schemeClr val="tx1"/>
                </a:solidFill>
                <a:latin typeface="+mn-lt"/>
                <a:ea typeface="+mn-ea"/>
                <a:cs typeface="+mn-cs"/>
                <a:sym typeface="Calibri"/>
              </a:rPr>
              <a:t>Nel </a:t>
            </a:r>
            <a:r>
              <a:rPr lang="en-US" sz="2400" b="1" kern="1200" dirty="0" err="1">
                <a:solidFill>
                  <a:schemeClr val="tx1"/>
                </a:solidFill>
                <a:latin typeface="+mn-lt"/>
                <a:ea typeface="+mn-ea"/>
                <a:cs typeface="+mn-cs"/>
                <a:sym typeface="Calibri"/>
              </a:rPr>
              <a:t>suo</a:t>
            </a:r>
            <a:r>
              <a:rPr lang="en-US" sz="2400" b="1" kern="1200" dirty="0">
                <a:solidFill>
                  <a:schemeClr val="tx1"/>
                </a:solidFill>
                <a:latin typeface="+mn-lt"/>
                <a:ea typeface="+mn-ea"/>
                <a:cs typeface="+mn-cs"/>
                <a:sym typeface="Calibri"/>
              </a:rPr>
              <a:t> primo </a:t>
            </a:r>
            <a:r>
              <a:rPr lang="en-US" sz="2400" b="1" kern="1200" dirty="0" err="1">
                <a:solidFill>
                  <a:schemeClr val="tx1"/>
                </a:solidFill>
                <a:latin typeface="+mn-lt"/>
                <a:ea typeface="+mn-ea"/>
                <a:cs typeface="+mn-cs"/>
                <a:sym typeface="Calibri"/>
              </a:rPr>
              <a:t>articolo</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sul</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giornale</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della</a:t>
            </a:r>
            <a:r>
              <a:rPr lang="en-US" sz="2400" b="1" kern="1200" dirty="0">
                <a:solidFill>
                  <a:schemeClr val="tx1"/>
                </a:solidFill>
                <a:latin typeface="+mn-lt"/>
                <a:ea typeface="+mn-ea"/>
                <a:cs typeface="+mn-cs"/>
                <a:sym typeface="Calibri"/>
              </a:rPr>
              <a:t> DC Bergamasca il </a:t>
            </a:r>
            <a:r>
              <a:rPr lang="en-US" sz="2400" b="1" kern="1200" dirty="0" err="1">
                <a:solidFill>
                  <a:schemeClr val="tx1"/>
                </a:solidFill>
                <a:latin typeface="+mn-lt"/>
                <a:ea typeface="+mn-ea"/>
                <a:cs typeface="+mn-cs"/>
                <a:sym typeface="Calibri"/>
              </a:rPr>
              <a:t>Campanone</a:t>
            </a:r>
            <a:r>
              <a:rPr lang="en-US" sz="2400" b="1" kern="1200" dirty="0">
                <a:solidFill>
                  <a:schemeClr val="tx1"/>
                </a:solidFill>
                <a:latin typeface="+mn-lt"/>
                <a:ea typeface="+mn-ea"/>
                <a:cs typeface="+mn-cs"/>
                <a:sym typeface="Calibri"/>
              </a:rPr>
              <a:t>, il </a:t>
            </a:r>
            <a:r>
              <a:rPr lang="en-US" sz="2400" b="1" kern="1200" dirty="0" err="1">
                <a:solidFill>
                  <a:schemeClr val="tx1"/>
                </a:solidFill>
                <a:latin typeface="+mn-lt"/>
                <a:ea typeface="+mn-ea"/>
                <a:cs typeface="+mn-cs"/>
                <a:sym typeface="Calibri"/>
              </a:rPr>
              <a:t>diciannovenne</a:t>
            </a:r>
            <a:r>
              <a:rPr lang="en-US" sz="2400" b="1" kern="1200" dirty="0">
                <a:solidFill>
                  <a:schemeClr val="tx1"/>
                </a:solidFill>
                <a:latin typeface="+mn-lt"/>
                <a:ea typeface="+mn-ea"/>
                <a:cs typeface="+mn-cs"/>
                <a:sym typeface="Calibri"/>
              </a:rPr>
              <a:t> Luigi Granelli, </a:t>
            </a:r>
            <a:r>
              <a:rPr lang="en-US" sz="2400" b="1" kern="1200" dirty="0" err="1">
                <a:solidFill>
                  <a:schemeClr val="tx1"/>
                </a:solidFill>
                <a:latin typeface="+mn-lt"/>
                <a:ea typeface="+mn-ea"/>
                <a:cs typeface="+mn-cs"/>
                <a:sym typeface="Calibri"/>
              </a:rPr>
              <a:t>interviene</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nel</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dibattito</a:t>
            </a:r>
            <a:r>
              <a:rPr lang="en-US" sz="2400" b="1" kern="1200" dirty="0">
                <a:solidFill>
                  <a:schemeClr val="tx1"/>
                </a:solidFill>
                <a:latin typeface="+mn-lt"/>
                <a:ea typeface="+mn-ea"/>
                <a:cs typeface="+mn-cs"/>
                <a:sym typeface="Calibri"/>
              </a:rPr>
              <a:t> pre-</a:t>
            </a:r>
            <a:r>
              <a:rPr lang="en-US" sz="2400" b="1" kern="1200" dirty="0" err="1">
                <a:solidFill>
                  <a:schemeClr val="tx1"/>
                </a:solidFill>
                <a:latin typeface="+mn-lt"/>
                <a:ea typeface="+mn-ea"/>
                <a:cs typeface="+mn-cs"/>
                <a:sym typeface="Calibri"/>
              </a:rPr>
              <a:t>congessuale</a:t>
            </a:r>
            <a:r>
              <a:rPr lang="en-US" sz="2400" b="1" kern="1200" dirty="0">
                <a:solidFill>
                  <a:schemeClr val="tx1"/>
                </a:solidFill>
                <a:latin typeface="+mn-lt"/>
                <a:ea typeface="+mn-ea"/>
                <a:cs typeface="+mn-cs"/>
                <a:sym typeface="Calibri"/>
              </a:rPr>
              <a:t> locale.</a:t>
            </a:r>
          </a:p>
          <a:p>
            <a:pPr marL="0" lvl="0" indent="-228600">
              <a:lnSpc>
                <a:spcPct val="90000"/>
              </a:lnSpc>
              <a:spcBef>
                <a:spcPts val="0"/>
              </a:spcBef>
              <a:spcAft>
                <a:spcPts val="600"/>
              </a:spcAft>
              <a:buFont typeface="Arial" panose="020B0604020202020204" pitchFamily="34" charset="0"/>
              <a:buChar char="•"/>
            </a:pPr>
            <a:endParaRPr lang="en-US" sz="2400" kern="1200" dirty="0">
              <a:solidFill>
                <a:schemeClr val="tx1"/>
              </a:solidFill>
              <a:latin typeface="+mn-lt"/>
              <a:ea typeface="+mn-ea"/>
              <a:cs typeface="+mn-cs"/>
              <a:sym typeface="Calibri"/>
            </a:endParaRPr>
          </a:p>
          <a:p>
            <a:pPr lvl="0">
              <a:lnSpc>
                <a:spcPct val="90000"/>
              </a:lnSpc>
              <a:spcBef>
                <a:spcPts val="0"/>
              </a:spcBef>
              <a:spcAft>
                <a:spcPts val="600"/>
              </a:spcAft>
            </a:pPr>
            <a:r>
              <a:rPr lang="en-US" sz="2400" kern="1200" dirty="0">
                <a:solidFill>
                  <a:schemeClr val="tx1"/>
                </a:solidFill>
                <a:latin typeface="+mn-lt"/>
                <a:ea typeface="+mn-ea"/>
                <a:cs typeface="+mn-cs"/>
                <a:sym typeface="Calibri"/>
              </a:rPr>
              <a:t>Il </a:t>
            </a:r>
            <a:r>
              <a:rPr lang="en-US" sz="2400" kern="1200" dirty="0" err="1">
                <a:solidFill>
                  <a:schemeClr val="tx1"/>
                </a:solidFill>
                <a:latin typeface="+mn-lt"/>
                <a:ea typeface="+mn-ea"/>
                <a:cs typeface="+mn-cs"/>
                <a:sym typeface="Calibri"/>
              </a:rPr>
              <a:t>giovane</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loverese</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affermava</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che</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i</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risultati</a:t>
            </a:r>
            <a:r>
              <a:rPr lang="en-US" sz="2400" kern="1200" dirty="0">
                <a:solidFill>
                  <a:schemeClr val="tx1"/>
                </a:solidFill>
                <a:latin typeface="+mn-lt"/>
                <a:ea typeface="+mn-ea"/>
                <a:cs typeface="+mn-cs"/>
                <a:sym typeface="Calibri"/>
              </a:rPr>
              <a:t> del 18 </a:t>
            </a:r>
            <a:r>
              <a:rPr lang="en-US" sz="2400" kern="1200" dirty="0" err="1">
                <a:solidFill>
                  <a:schemeClr val="tx1"/>
                </a:solidFill>
                <a:latin typeface="+mn-lt"/>
                <a:ea typeface="+mn-ea"/>
                <a:cs typeface="+mn-cs"/>
                <a:sym typeface="Calibri"/>
              </a:rPr>
              <a:t>aprile</a:t>
            </a:r>
            <a:r>
              <a:rPr lang="en-US" sz="2400" kern="1200" dirty="0">
                <a:solidFill>
                  <a:schemeClr val="tx1"/>
                </a:solidFill>
                <a:latin typeface="+mn-lt"/>
                <a:ea typeface="+mn-ea"/>
                <a:cs typeface="+mn-cs"/>
                <a:sym typeface="Calibri"/>
              </a:rPr>
              <a:t> 48 </a:t>
            </a:r>
            <a:r>
              <a:rPr lang="en-US" sz="2400" kern="1200" dirty="0" err="1">
                <a:solidFill>
                  <a:schemeClr val="tx1"/>
                </a:solidFill>
                <a:latin typeface="+mn-lt"/>
                <a:ea typeface="+mn-ea"/>
                <a:cs typeface="+mn-cs"/>
                <a:sym typeface="Calibri"/>
              </a:rPr>
              <a:t>andavano</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interpretati</a:t>
            </a:r>
            <a:r>
              <a:rPr lang="en-US" sz="2400" kern="1200" dirty="0">
                <a:solidFill>
                  <a:schemeClr val="tx1"/>
                </a:solidFill>
                <a:latin typeface="+mn-lt"/>
                <a:ea typeface="+mn-ea"/>
                <a:cs typeface="+mn-cs"/>
                <a:sym typeface="Calibri"/>
              </a:rPr>
              <a:t> come </a:t>
            </a:r>
            <a:r>
              <a:rPr lang="en-US" sz="2400" kern="1200" dirty="0" err="1">
                <a:solidFill>
                  <a:schemeClr val="tx1"/>
                </a:solidFill>
                <a:latin typeface="+mn-lt"/>
                <a:ea typeface="+mn-ea"/>
                <a:cs typeface="+mn-cs"/>
                <a:sym typeface="Calibri"/>
              </a:rPr>
              <a:t>un’espressione</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della</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volontà</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popolare</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che</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aveva</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scelto</a:t>
            </a:r>
            <a:r>
              <a:rPr lang="en-US" sz="2400" kern="1200" dirty="0">
                <a:solidFill>
                  <a:schemeClr val="tx1"/>
                </a:solidFill>
                <a:latin typeface="+mn-lt"/>
                <a:ea typeface="+mn-ea"/>
                <a:cs typeface="+mn-cs"/>
                <a:sym typeface="Calibri"/>
              </a:rPr>
              <a:t> la “</a:t>
            </a:r>
            <a:r>
              <a:rPr lang="en-US" sz="2400" kern="1200" dirty="0" err="1">
                <a:solidFill>
                  <a:schemeClr val="tx1"/>
                </a:solidFill>
                <a:latin typeface="+mn-lt"/>
                <a:ea typeface="+mn-ea"/>
                <a:cs typeface="+mn-cs"/>
                <a:sym typeface="Calibri"/>
              </a:rPr>
              <a:t>civiltà</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cristiana</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nel</a:t>
            </a:r>
            <a:r>
              <a:rPr lang="en-US" sz="2400" kern="1200" dirty="0">
                <a:solidFill>
                  <a:schemeClr val="tx1"/>
                </a:solidFill>
                <a:latin typeface="+mn-lt"/>
                <a:ea typeface="+mn-ea"/>
                <a:cs typeface="+mn-cs"/>
                <a:sym typeface="Calibri"/>
              </a:rPr>
              <a:t> senso </a:t>
            </a:r>
            <a:r>
              <a:rPr lang="en-US" sz="2400" kern="1200" dirty="0" err="1">
                <a:solidFill>
                  <a:schemeClr val="tx1"/>
                </a:solidFill>
                <a:latin typeface="+mn-lt"/>
                <a:ea typeface="+mn-ea"/>
                <a:cs typeface="+mn-cs"/>
                <a:sym typeface="Calibri"/>
              </a:rPr>
              <a:t>più</a:t>
            </a:r>
            <a:r>
              <a:rPr lang="en-US" sz="2400" kern="1200" dirty="0">
                <a:solidFill>
                  <a:schemeClr val="tx1"/>
                </a:solidFill>
                <a:latin typeface="+mn-lt"/>
                <a:ea typeface="+mn-ea"/>
                <a:cs typeface="+mn-cs"/>
                <a:sym typeface="Calibri"/>
              </a:rPr>
              <a:t> </a:t>
            </a:r>
            <a:r>
              <a:rPr lang="en-US" sz="2400" kern="1200" dirty="0" err="1">
                <a:solidFill>
                  <a:schemeClr val="tx1"/>
                </a:solidFill>
                <a:latin typeface="+mn-lt"/>
                <a:ea typeface="+mn-ea"/>
                <a:cs typeface="+mn-cs"/>
                <a:sym typeface="Calibri"/>
              </a:rPr>
              <a:t>ampio</a:t>
            </a:r>
            <a:r>
              <a:rPr lang="en-US" sz="2400" kern="1200" dirty="0">
                <a:solidFill>
                  <a:schemeClr val="tx1"/>
                </a:solidFill>
                <a:latin typeface="+mn-lt"/>
                <a:ea typeface="+mn-ea"/>
                <a:cs typeface="+mn-cs"/>
                <a:sym typeface="Calibri"/>
              </a:rPr>
              <a:t> del </a:t>
            </a:r>
            <a:r>
              <a:rPr lang="en-US" sz="2400" kern="1200" dirty="0" err="1">
                <a:solidFill>
                  <a:schemeClr val="tx1"/>
                </a:solidFill>
                <a:latin typeface="+mn-lt"/>
                <a:ea typeface="+mn-ea"/>
                <a:cs typeface="+mn-cs"/>
                <a:sym typeface="Calibri"/>
              </a:rPr>
              <a:t>termine</a:t>
            </a:r>
            <a:r>
              <a:rPr lang="en-US" sz="2400" b="1" kern="1200" dirty="0">
                <a:solidFill>
                  <a:schemeClr val="tx1"/>
                </a:solidFill>
                <a:latin typeface="+mn-lt"/>
                <a:ea typeface="+mn-ea"/>
                <a:cs typeface="+mn-cs"/>
                <a:sym typeface="Calibri"/>
              </a:rPr>
              <a:t>. Era </a:t>
            </a:r>
            <a:r>
              <a:rPr lang="en-US" sz="2400" b="1" kern="1200" dirty="0" err="1">
                <a:solidFill>
                  <a:schemeClr val="tx1"/>
                </a:solidFill>
                <a:latin typeface="+mn-lt"/>
                <a:ea typeface="+mn-ea"/>
                <a:cs typeface="+mn-cs"/>
                <a:sym typeface="Calibri"/>
              </a:rPr>
              <a:t>però</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anche</a:t>
            </a:r>
            <a:r>
              <a:rPr lang="en-US" sz="2400" b="1" kern="1200" dirty="0">
                <a:solidFill>
                  <a:schemeClr val="tx1"/>
                </a:solidFill>
                <a:latin typeface="+mn-lt"/>
                <a:ea typeface="+mn-ea"/>
                <a:cs typeface="+mn-cs"/>
                <a:sym typeface="Calibri"/>
              </a:rPr>
              <a:t> la </a:t>
            </a:r>
            <a:r>
              <a:rPr lang="en-US" sz="2400" b="1" kern="1200" dirty="0" err="1">
                <a:solidFill>
                  <a:schemeClr val="tx1"/>
                </a:solidFill>
                <a:latin typeface="+mn-lt"/>
                <a:ea typeface="+mn-ea"/>
                <a:cs typeface="+mn-cs"/>
                <a:sym typeface="Calibri"/>
              </a:rPr>
              <a:t>vittoria</a:t>
            </a:r>
            <a:r>
              <a:rPr lang="en-US" sz="2400" b="1" kern="1200" dirty="0">
                <a:solidFill>
                  <a:schemeClr val="tx1"/>
                </a:solidFill>
                <a:latin typeface="+mn-lt"/>
                <a:ea typeface="+mn-ea"/>
                <a:cs typeface="+mn-cs"/>
                <a:sym typeface="Calibri"/>
              </a:rPr>
              <a:t> di “tutti </a:t>
            </a:r>
            <a:r>
              <a:rPr lang="en-US" sz="2400" b="1" kern="1200" dirty="0" err="1">
                <a:solidFill>
                  <a:schemeClr val="tx1"/>
                </a:solidFill>
                <a:latin typeface="+mn-lt"/>
                <a:ea typeface="+mn-ea"/>
                <a:cs typeface="+mn-cs"/>
                <a:sym typeface="Calibri"/>
              </a:rPr>
              <a:t>quei</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lavoratori</a:t>
            </a:r>
            <a:r>
              <a:rPr lang="en-US" sz="2400" b="1" kern="1200" dirty="0">
                <a:solidFill>
                  <a:schemeClr val="tx1"/>
                </a:solidFill>
                <a:latin typeface="+mn-lt"/>
                <a:ea typeface="+mn-ea"/>
                <a:cs typeface="+mn-cs"/>
                <a:sym typeface="Calibri"/>
              </a:rPr>
              <a:t>, di </a:t>
            </a:r>
            <a:r>
              <a:rPr lang="en-US" sz="2400" b="1" kern="1200" dirty="0" err="1">
                <a:solidFill>
                  <a:schemeClr val="tx1"/>
                </a:solidFill>
                <a:latin typeface="+mn-lt"/>
                <a:ea typeface="+mn-ea"/>
                <a:cs typeface="+mn-cs"/>
                <a:sym typeface="Calibri"/>
              </a:rPr>
              <a:t>tutta</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quella</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gente</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onesta</a:t>
            </a:r>
            <a:r>
              <a:rPr lang="en-US" sz="2400" b="1" kern="1200" dirty="0">
                <a:solidFill>
                  <a:schemeClr val="tx1"/>
                </a:solidFill>
                <a:latin typeface="+mn-lt"/>
                <a:ea typeface="+mn-ea"/>
                <a:cs typeface="+mn-cs"/>
                <a:sym typeface="Calibri"/>
              </a:rPr>
              <a:t>, ma </a:t>
            </a:r>
            <a:r>
              <a:rPr lang="en-US" sz="2400" b="1" kern="1200" dirty="0" err="1">
                <a:solidFill>
                  <a:schemeClr val="tx1"/>
                </a:solidFill>
                <a:latin typeface="+mn-lt"/>
                <a:ea typeface="+mn-ea"/>
                <a:cs typeface="+mn-cs"/>
                <a:sym typeface="Calibri"/>
              </a:rPr>
              <a:t>attanagliata</a:t>
            </a:r>
            <a:r>
              <a:rPr lang="en-US" sz="2400" b="1" kern="1200" dirty="0">
                <a:solidFill>
                  <a:schemeClr val="tx1"/>
                </a:solidFill>
                <a:latin typeface="+mn-lt"/>
                <a:ea typeface="+mn-ea"/>
                <a:cs typeface="+mn-cs"/>
                <a:sym typeface="Calibri"/>
              </a:rPr>
              <a:t> dal </a:t>
            </a:r>
            <a:r>
              <a:rPr lang="en-US" sz="2400" b="1" kern="1200" dirty="0" err="1">
                <a:solidFill>
                  <a:schemeClr val="tx1"/>
                </a:solidFill>
                <a:latin typeface="+mn-lt"/>
                <a:ea typeface="+mn-ea"/>
                <a:cs typeface="+mn-cs"/>
                <a:sym typeface="Calibri"/>
              </a:rPr>
              <a:t>bisogno</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quotidiano</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che</a:t>
            </a:r>
            <a:r>
              <a:rPr lang="en-US" sz="2400" b="1" kern="1200" dirty="0">
                <a:solidFill>
                  <a:schemeClr val="tx1"/>
                </a:solidFill>
                <a:latin typeface="+mn-lt"/>
                <a:ea typeface="+mn-ea"/>
                <a:cs typeface="+mn-cs"/>
                <a:sym typeface="Calibri"/>
              </a:rPr>
              <a:t> ha </a:t>
            </a:r>
            <a:r>
              <a:rPr lang="en-US" sz="2400" b="1" kern="1200" dirty="0" err="1">
                <a:solidFill>
                  <a:schemeClr val="tx1"/>
                </a:solidFill>
                <a:latin typeface="+mn-lt"/>
                <a:ea typeface="+mn-ea"/>
                <a:cs typeface="+mn-cs"/>
                <a:sym typeface="Calibri"/>
              </a:rPr>
              <a:t>optato</a:t>
            </a:r>
            <a:r>
              <a:rPr lang="en-US" sz="2400" b="1" kern="1200" dirty="0">
                <a:solidFill>
                  <a:schemeClr val="tx1"/>
                </a:solidFill>
                <a:latin typeface="+mn-lt"/>
                <a:ea typeface="+mn-ea"/>
                <a:cs typeface="+mn-cs"/>
                <a:sym typeface="Calibri"/>
              </a:rPr>
              <a:t> per il </a:t>
            </a:r>
            <a:r>
              <a:rPr lang="en-US" sz="2400" b="1" kern="1200" dirty="0" err="1">
                <a:solidFill>
                  <a:schemeClr val="tx1"/>
                </a:solidFill>
                <a:latin typeface="+mn-lt"/>
                <a:ea typeface="+mn-ea"/>
                <a:cs typeface="+mn-cs"/>
                <a:sym typeface="Calibri"/>
              </a:rPr>
              <a:t>Fronte</a:t>
            </a:r>
            <a:r>
              <a:rPr lang="en-US" sz="2400" b="1" kern="1200" dirty="0">
                <a:solidFill>
                  <a:schemeClr val="tx1"/>
                </a:solidFill>
                <a:latin typeface="+mn-lt"/>
                <a:ea typeface="+mn-ea"/>
                <a:cs typeface="+mn-cs"/>
                <a:sym typeface="Calibri"/>
              </a:rPr>
              <a:t> Democratico </a:t>
            </a:r>
            <a:r>
              <a:rPr lang="en-US" sz="2400" b="1" kern="1200" dirty="0" err="1">
                <a:solidFill>
                  <a:schemeClr val="tx1"/>
                </a:solidFill>
                <a:latin typeface="+mn-lt"/>
                <a:ea typeface="+mn-ea"/>
                <a:cs typeface="+mn-cs"/>
                <a:sym typeface="Calibri"/>
              </a:rPr>
              <a:t>Popolare</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nella</a:t>
            </a:r>
            <a:r>
              <a:rPr lang="en-US" sz="2400" b="1" kern="1200" dirty="0">
                <a:solidFill>
                  <a:schemeClr val="tx1"/>
                </a:solidFill>
                <a:latin typeface="+mn-lt"/>
                <a:ea typeface="+mn-ea"/>
                <a:cs typeface="+mn-cs"/>
                <a:sym typeface="Calibri"/>
              </a:rPr>
              <a:t> sola e </a:t>
            </a:r>
            <a:r>
              <a:rPr lang="en-US" sz="2400" b="1" kern="1200" dirty="0" err="1">
                <a:solidFill>
                  <a:schemeClr val="tx1"/>
                </a:solidFill>
                <a:latin typeface="+mn-lt"/>
                <a:ea typeface="+mn-ea"/>
                <a:cs typeface="+mn-cs"/>
                <a:sym typeface="Calibri"/>
              </a:rPr>
              <a:t>giusta</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cristiana</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speranza</a:t>
            </a:r>
            <a:r>
              <a:rPr lang="en-US" sz="2400" b="1" kern="1200" dirty="0">
                <a:solidFill>
                  <a:schemeClr val="tx1"/>
                </a:solidFill>
                <a:latin typeface="+mn-lt"/>
                <a:ea typeface="+mn-ea"/>
                <a:cs typeface="+mn-cs"/>
                <a:sym typeface="Calibri"/>
              </a:rPr>
              <a:t> di </a:t>
            </a:r>
            <a:r>
              <a:rPr lang="en-US" sz="2400" b="1" kern="1200" dirty="0" err="1">
                <a:solidFill>
                  <a:schemeClr val="tx1"/>
                </a:solidFill>
                <a:latin typeface="+mn-lt"/>
                <a:ea typeface="+mn-ea"/>
                <a:cs typeface="+mn-cs"/>
                <a:sym typeface="Calibri"/>
              </a:rPr>
              <a:t>emancipazione</a:t>
            </a:r>
            <a:r>
              <a:rPr lang="en-US" sz="2400" b="1" kern="1200" dirty="0">
                <a:solidFill>
                  <a:schemeClr val="tx1"/>
                </a:solidFill>
                <a:latin typeface="+mn-lt"/>
                <a:ea typeface="+mn-ea"/>
                <a:cs typeface="+mn-cs"/>
                <a:sym typeface="Calibri"/>
              </a:rPr>
              <a:t> </a:t>
            </a:r>
            <a:r>
              <a:rPr lang="en-US" sz="2400" b="1" kern="1200" dirty="0" err="1">
                <a:solidFill>
                  <a:schemeClr val="tx1"/>
                </a:solidFill>
                <a:latin typeface="+mn-lt"/>
                <a:ea typeface="+mn-ea"/>
                <a:cs typeface="+mn-cs"/>
                <a:sym typeface="Calibri"/>
              </a:rPr>
              <a:t>sociale</a:t>
            </a:r>
            <a:r>
              <a:rPr lang="en-US" sz="2400" b="1" kern="1200" dirty="0">
                <a:solidFill>
                  <a:schemeClr val="tx1"/>
                </a:solidFill>
                <a:latin typeface="+mn-lt"/>
                <a:ea typeface="+mn-ea"/>
                <a:cs typeface="+mn-cs"/>
                <a:sym typeface="Calibri"/>
              </a:rPr>
              <a:t>.” </a:t>
            </a:r>
          </a:p>
          <a:p>
            <a:pPr marL="0" lvl="0" indent="-228600">
              <a:lnSpc>
                <a:spcPct val="90000"/>
              </a:lnSpc>
              <a:spcBef>
                <a:spcPts val="0"/>
              </a:spcBef>
              <a:spcAft>
                <a:spcPts val="600"/>
              </a:spcAft>
              <a:buFont typeface="Arial" panose="020B0604020202020204" pitchFamily="34" charset="0"/>
              <a:buChar char="•"/>
            </a:pPr>
            <a:endParaRPr lang="en-US" kern="1200" dirty="0">
              <a:solidFill>
                <a:schemeClr val="tx1"/>
              </a:solidFill>
              <a:latin typeface="+mn-lt"/>
              <a:ea typeface="+mn-ea"/>
              <a:cs typeface="+mn-cs"/>
              <a:sym typeface="Calibri"/>
            </a:endParaRPr>
          </a:p>
          <a:p>
            <a:pPr marL="0" lvl="0" indent="-228600">
              <a:lnSpc>
                <a:spcPct val="90000"/>
              </a:lnSpc>
              <a:spcBef>
                <a:spcPts val="0"/>
              </a:spcBef>
              <a:spcAft>
                <a:spcPts val="600"/>
              </a:spcAft>
              <a:buFont typeface="Arial" panose="020B0604020202020204" pitchFamily="34" charset="0"/>
              <a:buChar char="•"/>
            </a:pPr>
            <a:endParaRPr lang="en-US" kern="1200" dirty="0">
              <a:solidFill>
                <a:schemeClr val="tx1"/>
              </a:solidFill>
              <a:latin typeface="+mn-lt"/>
              <a:ea typeface="+mn-ea"/>
              <a:cs typeface="+mn-cs"/>
              <a:sym typeface="Calibri"/>
            </a:endParaRPr>
          </a:p>
          <a:p>
            <a:pPr marL="0" lvl="0" indent="-228600">
              <a:lnSpc>
                <a:spcPct val="90000"/>
              </a:lnSpc>
              <a:spcBef>
                <a:spcPts val="0"/>
              </a:spcBef>
              <a:spcAft>
                <a:spcPts val="600"/>
              </a:spcAft>
              <a:buFont typeface="Arial" panose="020B0604020202020204" pitchFamily="34" charset="0"/>
              <a:buChar char="•"/>
            </a:pPr>
            <a:endParaRPr lang="en-US" kern="1200" dirty="0">
              <a:solidFill>
                <a:schemeClr val="tx1"/>
              </a:solidFill>
              <a:latin typeface="+mn-lt"/>
              <a:ea typeface="+mn-ea"/>
              <a:cs typeface="+mn-cs"/>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3434b78b493_0_7"/>
          <p:cNvSpPr txBox="1">
            <a:spLocks noGrp="1"/>
          </p:cNvSpPr>
          <p:nvPr>
            <p:ph type="body" idx="1"/>
          </p:nvPr>
        </p:nvSpPr>
        <p:spPr>
          <a:xfrm>
            <a:off x="956264" y="801076"/>
            <a:ext cx="10279471" cy="5255848"/>
          </a:xfrm>
          <a:prstGeom prst="rect">
            <a:avLst/>
          </a:prstGeom>
        </p:spPr>
        <p:txBody>
          <a:bodyPr spcFirstLastPara="1" wrap="square" lIns="91425" tIns="45700" rIns="91425" bIns="45700" anchor="t" anchorCtr="0">
            <a:noAutofit/>
          </a:bodyPr>
          <a:lstStyle/>
          <a:p>
            <a:pPr marL="0" indent="0" algn="just">
              <a:lnSpc>
                <a:spcPct val="80000"/>
              </a:lnSpc>
              <a:spcBef>
                <a:spcPts val="0"/>
              </a:spcBef>
              <a:buSzPts val="852"/>
              <a:buNone/>
            </a:pPr>
            <a:r>
              <a:rPr lang="it-IT" sz="2100" dirty="0">
                <a:latin typeface="+mj-lt"/>
              </a:rPr>
              <a:t>Per Granelli l’anticomunismo democristiano non dipendeva da motivi di ordine ideologico, ma da ragioni di tipo metodologico. A livello valoriale, </a:t>
            </a:r>
            <a:r>
              <a:rPr lang="it-IT" sz="2100" b="1" dirty="0">
                <a:latin typeface="+mj-lt"/>
              </a:rPr>
              <a:t>se il comunismo “si riducesse al diritto ad una più equa redistribuzione della ricchezza, all’eliminazione dello sfruttamento nel lavoro, alla liberazione dal bisogno, alla tranquillità sociale della famiglia e alla progressiva riforma della società” </a:t>
            </a:r>
            <a:r>
              <a:rPr lang="it-IT" sz="2100" dirty="0">
                <a:latin typeface="+mj-lt"/>
              </a:rPr>
              <a:t>allora, scriveva il giovane, “noi potremmo affermare senza tema di smentita, di essere più comunisti dei comunisti”.</a:t>
            </a:r>
          </a:p>
          <a:p>
            <a:pPr marL="0" indent="0" algn="just">
              <a:lnSpc>
                <a:spcPct val="80000"/>
              </a:lnSpc>
              <a:spcBef>
                <a:spcPts val="0"/>
              </a:spcBef>
              <a:buSzPts val="852"/>
              <a:buNone/>
            </a:pPr>
            <a:endParaRPr lang="it-IT" sz="2100" dirty="0">
              <a:latin typeface="+mj-lt"/>
            </a:endParaRPr>
          </a:p>
          <a:p>
            <a:pPr marL="0" lvl="0" indent="0" algn="just" rtl="0">
              <a:lnSpc>
                <a:spcPct val="80000"/>
              </a:lnSpc>
              <a:spcBef>
                <a:spcPts val="0"/>
              </a:spcBef>
              <a:spcAft>
                <a:spcPts val="0"/>
              </a:spcAft>
              <a:buSzPts val="852"/>
              <a:buNone/>
            </a:pPr>
            <a:r>
              <a:rPr lang="it-IT" sz="2100" dirty="0">
                <a:latin typeface="+mj-lt"/>
              </a:rPr>
              <a:t> “Abituiamoci a vedere nel comunista in buona fede, non un essere da cui bisogna fuggire, ma un fratello che a volte piange nel nostro stesso pianto e vive nella nostra stessa speranza.”</a:t>
            </a:r>
            <a:endParaRPr sz="2100" dirty="0">
              <a:latin typeface="+mj-lt"/>
            </a:endParaRPr>
          </a:p>
          <a:p>
            <a:pPr marL="0" lvl="0" indent="0" algn="just" rtl="0">
              <a:lnSpc>
                <a:spcPct val="80000"/>
              </a:lnSpc>
              <a:spcBef>
                <a:spcPts val="0"/>
              </a:spcBef>
              <a:spcAft>
                <a:spcPts val="0"/>
              </a:spcAft>
              <a:buSzPts val="852"/>
              <a:buNone/>
            </a:pPr>
            <a:endParaRPr sz="2100" dirty="0">
              <a:latin typeface="+mj-lt"/>
            </a:endParaRPr>
          </a:p>
          <a:p>
            <a:pPr marL="0" lvl="0" indent="0" algn="just" rtl="0">
              <a:lnSpc>
                <a:spcPct val="80000"/>
              </a:lnSpc>
              <a:spcBef>
                <a:spcPts val="0"/>
              </a:spcBef>
              <a:spcAft>
                <a:spcPts val="0"/>
              </a:spcAft>
              <a:buClr>
                <a:schemeClr val="dk1"/>
              </a:buClr>
              <a:buSzPts val="852"/>
              <a:buFont typeface="Arial"/>
              <a:buNone/>
            </a:pPr>
            <a:r>
              <a:rPr lang="it-IT" sz="2100" dirty="0">
                <a:latin typeface="+mj-lt"/>
              </a:rPr>
              <a:t>Tale impostazione politica a livello pratico si sarebbe dovuta tradurre nella realizzazione di un “contratto” tra elettori ed eletti, per evitare che le elezioni diventassero </a:t>
            </a:r>
            <a:r>
              <a:rPr lang="it-IT" sz="2100" b="1" dirty="0">
                <a:latin typeface="+mj-lt"/>
              </a:rPr>
              <a:t>un “mercato, una carriera” e nella prospettiva di una riorganizzazione del partito che punti sulle sezioni, con una campagna di formazione dei dirigenti e l'obiettivo ultimo di creare un vero “partito del popolo.”</a:t>
            </a:r>
            <a:endParaRPr sz="2100" b="1" dirty="0">
              <a:latin typeface="+mj-lt"/>
            </a:endParaRPr>
          </a:p>
          <a:p>
            <a:pPr marL="0" lvl="0" indent="0" algn="just" rtl="0">
              <a:lnSpc>
                <a:spcPct val="80000"/>
              </a:lnSpc>
              <a:spcBef>
                <a:spcPts val="0"/>
              </a:spcBef>
              <a:spcAft>
                <a:spcPts val="0"/>
              </a:spcAft>
              <a:buClr>
                <a:schemeClr val="dk1"/>
              </a:buClr>
              <a:buSzPts val="852"/>
              <a:buFont typeface="Arial"/>
              <a:buNone/>
            </a:pPr>
            <a:endParaRPr sz="2100" dirty="0">
              <a:latin typeface="+mj-lt"/>
            </a:endParaRPr>
          </a:p>
          <a:p>
            <a:pPr marL="0" lvl="0" indent="0" algn="just" rtl="0">
              <a:lnSpc>
                <a:spcPct val="80000"/>
              </a:lnSpc>
              <a:spcBef>
                <a:spcPts val="0"/>
              </a:spcBef>
              <a:spcAft>
                <a:spcPts val="0"/>
              </a:spcAft>
              <a:buClr>
                <a:schemeClr val="dk1"/>
              </a:buClr>
              <a:buSzPts val="852"/>
              <a:buFont typeface="Arial"/>
              <a:buNone/>
            </a:pPr>
            <a:r>
              <a:rPr lang="it-IT" sz="2100" i="1" dirty="0">
                <a:latin typeface="+mj-lt"/>
              </a:rPr>
              <a:t>L. Granelli, Tribuna precongresso. Dalla “base” dipendono molte cose, in “Il Campanone”, 24 settembre 1948</a:t>
            </a:r>
            <a:r>
              <a:rPr lang="it-IT" sz="2100" dirty="0">
                <a:latin typeface="+mj-lt"/>
              </a:rPr>
              <a:t> </a:t>
            </a:r>
            <a:endParaRPr sz="2100" dirty="0">
              <a:latin typeface="+mj-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
        <p:cNvGrpSpPr/>
        <p:nvPr/>
      </p:nvGrpSpPr>
      <p:grpSpPr>
        <a:xfrm>
          <a:off x="0" y="0"/>
          <a:ext cx="0" cy="0"/>
          <a:chOff x="0" y="0"/>
          <a:chExt cx="0" cy="0"/>
        </a:xfrm>
      </p:grpSpPr>
      <p:sp useBgFill="1">
        <p:nvSpPr>
          <p:cNvPr id="155" name="Rectangle 15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Google Shape;142;g3434b78b493_0_13"/>
          <p:cNvSpPr txBox="1">
            <a:spLocks noGrp="1"/>
          </p:cNvSpPr>
          <p:nvPr>
            <p:ph type="body" idx="1"/>
          </p:nvPr>
        </p:nvSpPr>
        <p:spPr>
          <a:xfrm>
            <a:off x="190919" y="97782"/>
            <a:ext cx="6360605" cy="6637315"/>
          </a:xfrm>
          <a:prstGeom prst="rect">
            <a:avLst/>
          </a:prstGeom>
        </p:spPr>
        <p:txBody>
          <a:bodyPr spcFirstLastPara="1" lIns="91425" tIns="45700" rIns="91425" bIns="45700" anchorCtr="0">
            <a:noAutofit/>
          </a:bodyPr>
          <a:lstStyle/>
          <a:p>
            <a:pPr marL="0" lvl="0" indent="0" rtl="0">
              <a:spcBef>
                <a:spcPts val="1000"/>
              </a:spcBef>
              <a:spcAft>
                <a:spcPts val="0"/>
              </a:spcAft>
              <a:buNone/>
            </a:pPr>
            <a:r>
              <a:rPr lang="it-IT" sz="1700" b="1" dirty="0">
                <a:latin typeface="+mj-lt"/>
              </a:rPr>
              <a:t>Il periodo della sinistra “</a:t>
            </a:r>
            <a:r>
              <a:rPr lang="it-IT" sz="1700" b="1" dirty="0" err="1">
                <a:latin typeface="+mj-lt"/>
              </a:rPr>
              <a:t>zambettiana</a:t>
            </a:r>
            <a:r>
              <a:rPr lang="it-IT" sz="1700" b="1" dirty="0">
                <a:latin typeface="+mj-lt"/>
              </a:rPr>
              <a:t>” tra fine anni 40 e inizio anni 50 – Chiarezza e la forza del dibattito interno</a:t>
            </a:r>
            <a:endParaRPr lang="it-IT" sz="1700" dirty="0">
              <a:latin typeface="+mj-lt"/>
            </a:endParaRPr>
          </a:p>
          <a:p>
            <a:pPr marL="0" lvl="0" indent="0" rtl="0">
              <a:spcBef>
                <a:spcPts val="1000"/>
              </a:spcBef>
              <a:spcAft>
                <a:spcPts val="0"/>
              </a:spcAft>
              <a:buNone/>
            </a:pPr>
            <a:r>
              <a:rPr lang="it-IT" sz="1600" dirty="0">
                <a:latin typeface="+mj-lt"/>
              </a:rPr>
              <a:t>La volontà politica della sinistra </a:t>
            </a:r>
            <a:r>
              <a:rPr lang="it-IT" sz="1600" dirty="0" err="1">
                <a:latin typeface="+mj-lt"/>
              </a:rPr>
              <a:t>zambettiana</a:t>
            </a:r>
            <a:r>
              <a:rPr lang="it-IT" sz="1600" dirty="0">
                <a:latin typeface="+mj-lt"/>
              </a:rPr>
              <a:t>, di cui faceva parte Luigi Granelli e gli altri del “Gruppo di Bergamo”, era ben definita e chiara. In quel periodo si chiedeva </a:t>
            </a:r>
            <a:r>
              <a:rPr lang="it-IT" sz="1600" b="1" dirty="0">
                <a:latin typeface="+mj-lt"/>
              </a:rPr>
              <a:t>una maggiore democrazia interna al partito, lo sviluppo di riforme sociali complete, che potessero risollevare la pesante situazione di braccianti e operai bergamaschi, e il rinnovo dei rapporti tra parlamentari, cittadini e istituzioni, in modo da avvicinare le persone comuni alla politica e far collimare gli interessi degli eletti con quelli del popolo</a:t>
            </a:r>
            <a:r>
              <a:rPr lang="it-IT" sz="1600" dirty="0">
                <a:latin typeface="+mj-lt"/>
              </a:rPr>
              <a:t>.</a:t>
            </a:r>
          </a:p>
          <a:p>
            <a:pPr marL="0" lvl="0" indent="0" rtl="0">
              <a:spcBef>
                <a:spcPts val="1000"/>
              </a:spcBef>
              <a:spcAft>
                <a:spcPts val="0"/>
              </a:spcAft>
              <a:buNone/>
            </a:pPr>
            <a:r>
              <a:rPr lang="it-IT" sz="1600" dirty="0">
                <a:latin typeface="+mj-lt"/>
              </a:rPr>
              <a:t>Questa prospettiva si manifestò anche nell’intervento di Luigi Granelli, che fu tra i più applauditi dell’assise provinciale del 1950. Il giovane loverese, che con quel discorso mostrò la propria preparazione politica e il sempre maggior credito che stava acquisendo all’interno della D.C. bergamasca, si rivolse ai nuovi eletti del comitato provinciale chiedendo che la “chiarezza”, intesa come “insostituibile costume morale”, guidasse la loro azione politica. L’esortazione alla </a:t>
            </a:r>
            <a:r>
              <a:rPr lang="it-IT" sz="1600" b="1" dirty="0">
                <a:latin typeface="+mj-lt"/>
              </a:rPr>
              <a:t>“chiarezza” rispetto alle posizioni politiche e al dibattito interno si sposava, nel discorso, con l’invito ad incrementare il dialogo tra le “menti” del partito, senza dimenticarsi però che tutti “vogliamo una cosa sola” e che la “chiarezza” e la “</a:t>
            </a:r>
            <a:r>
              <a:rPr lang="it-IT" sz="1600" b="1" dirty="0" err="1">
                <a:latin typeface="+mj-lt"/>
              </a:rPr>
              <a:t>charitas</a:t>
            </a:r>
            <a:r>
              <a:rPr lang="it-IT" sz="1600" b="1" dirty="0">
                <a:latin typeface="+mj-lt"/>
              </a:rPr>
              <a:t>” cristiane avrebbero dovuto “essere il modello di vita non solo nei rapporti con gli avversari, ma anche tra di noi. Secondo Granelli, era proprio alle tendenze e alle correnti dei “cosiddetti sognatori” che si doveva il merito dell’impulso dato all’attività del partito.</a:t>
            </a:r>
          </a:p>
          <a:p>
            <a:pPr marL="0" lvl="0" indent="0" rtl="0">
              <a:spcBef>
                <a:spcPts val="1000"/>
              </a:spcBef>
              <a:spcAft>
                <a:spcPts val="0"/>
              </a:spcAft>
              <a:buNone/>
            </a:pPr>
            <a:endParaRPr lang="it-IT" sz="1700" dirty="0">
              <a:latin typeface="+mj-lt"/>
            </a:endParaRPr>
          </a:p>
        </p:txBody>
      </p:sp>
      <p:pic>
        <p:nvPicPr>
          <p:cNvPr id="5" name="Immagine 4" descr="Immagine che contiene aria aperta, edificio, bianco e nero, veicolo&#10;&#10;Descrizione generata automaticamente">
            <a:extLst>
              <a:ext uri="{FF2B5EF4-FFF2-40B4-BE49-F238E27FC236}">
                <a16:creationId xmlns:a16="http://schemas.microsoft.com/office/drawing/2014/main" id="{50E8C021-774A-6C17-CED3-8CC7BAEA0686}"/>
              </a:ext>
            </a:extLst>
          </p:cNvPr>
          <p:cNvPicPr>
            <a:picLocks noChangeAspect="1"/>
          </p:cNvPicPr>
          <p:nvPr/>
        </p:nvPicPr>
        <p:blipFill>
          <a:blip r:embed="rId3"/>
          <a:srcRect l="29694" r="17052" b="1"/>
          <a:stretch/>
        </p:blipFill>
        <p:spPr>
          <a:xfrm>
            <a:off x="6551524" y="-12556"/>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6"/>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reeform: Shape 154">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147" name="Google Shape;147;g3434b78b493_0_401"/>
          <p:cNvSpPr txBox="1">
            <a:spLocks noGrp="1"/>
          </p:cNvSpPr>
          <p:nvPr>
            <p:ph type="title"/>
          </p:nvPr>
        </p:nvSpPr>
        <p:spPr>
          <a:xfrm>
            <a:off x="838200" y="401221"/>
            <a:ext cx="10515600" cy="1348065"/>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it-IT" sz="4200" b="1" dirty="0">
                <a:solidFill>
                  <a:srgbClr val="FFFFFF"/>
                </a:solidFill>
                <a:latin typeface="+mj-lt"/>
              </a:rPr>
              <a:t>Da giovane ai giovani - Lo slancio ideale</a:t>
            </a:r>
          </a:p>
        </p:txBody>
      </p:sp>
      <p:sp>
        <p:nvSpPr>
          <p:cNvPr id="148" name="Google Shape;148;g3434b78b493_0_401"/>
          <p:cNvSpPr txBox="1">
            <a:spLocks noGrp="1"/>
          </p:cNvSpPr>
          <p:nvPr>
            <p:ph type="body" idx="1"/>
          </p:nvPr>
        </p:nvSpPr>
        <p:spPr>
          <a:xfrm>
            <a:off x="219701" y="2715500"/>
            <a:ext cx="11749549" cy="3590174"/>
          </a:xfrm>
          <a:prstGeom prst="rect">
            <a:avLst/>
          </a:prstGeom>
        </p:spPr>
        <p:txBody>
          <a:bodyPr spcFirstLastPara="1" lIns="91425" tIns="45700" rIns="91425" bIns="45700" anchorCtr="0">
            <a:noAutofit/>
          </a:bodyPr>
          <a:lstStyle/>
          <a:p>
            <a:pPr marL="0" lvl="0" indent="0" algn="just" rtl="0">
              <a:spcBef>
                <a:spcPts val="1000"/>
              </a:spcBef>
              <a:spcAft>
                <a:spcPts val="0"/>
              </a:spcAft>
              <a:buNone/>
            </a:pPr>
            <a:r>
              <a:rPr lang="it-IT" sz="1800" dirty="0">
                <a:latin typeface="+mj-lt"/>
              </a:rPr>
              <a:t>In un convegno dei Gruppi Giovanili della D.C. bergamasca, Luigi Granelli si distinse di nuovo per uno degli interventi più apprezzati. Il giovane loverese </a:t>
            </a:r>
            <a:r>
              <a:rPr lang="it-IT" sz="1800" b="1" dirty="0">
                <a:latin typeface="+mj-lt"/>
              </a:rPr>
              <a:t>si disse impressionato dalla “mancanza di idealismo” tra i Gruppi Giovanili e riteneva necessario un “ritorno all’ideale.” </a:t>
            </a:r>
            <a:r>
              <a:rPr lang="it-IT" sz="1800" dirty="0">
                <a:latin typeface="+mj-lt"/>
              </a:rPr>
              <a:t>Granelli non ci andò tanto leggero con i suoi coetanei: </a:t>
            </a:r>
            <a:r>
              <a:rPr lang="it-IT" sz="1800" b="1" dirty="0">
                <a:latin typeface="+mj-lt"/>
              </a:rPr>
              <a:t>“ci siamo lasciati prendere un po’ troppo la mano dalle difficoltà del momento, ci siamo troppo uniformati all’ordinaria amministrazione, ci siamo lasciati schiacciare dall’enorme gravità del contingente.” </a:t>
            </a:r>
          </a:p>
          <a:p>
            <a:pPr marL="0" lvl="0" indent="0" algn="just" rtl="0">
              <a:spcBef>
                <a:spcPts val="1000"/>
              </a:spcBef>
              <a:spcAft>
                <a:spcPts val="0"/>
              </a:spcAft>
              <a:buNone/>
            </a:pPr>
            <a:r>
              <a:rPr lang="it-IT" sz="1800" dirty="0">
                <a:latin typeface="+mj-lt"/>
              </a:rPr>
              <a:t>Secondo il giovane, oltre al senso del presente, </a:t>
            </a:r>
            <a:r>
              <a:rPr lang="it-IT" sz="1800" b="1" dirty="0">
                <a:latin typeface="+mj-lt"/>
              </a:rPr>
              <a:t>i giovani dovevano infatti possedere uno “slancio ideale” e a tal proposito si chiedeva “dove sono finiti i giovani che dopo la liberazione affrontavano ogni difficoltà perché spinti dalla potente molla dell’ideale che portava a sognare una società nuova.”</a:t>
            </a:r>
          </a:p>
          <a:p>
            <a:pPr marL="0" lvl="0" indent="0" algn="just" rtl="0">
              <a:spcBef>
                <a:spcPts val="1000"/>
              </a:spcBef>
              <a:spcAft>
                <a:spcPts val="0"/>
              </a:spcAft>
              <a:buNone/>
            </a:pPr>
            <a:r>
              <a:rPr lang="it-IT" sz="1800" b="1" dirty="0">
                <a:latin typeface="+mj-lt"/>
              </a:rPr>
              <a:t>L’obiettivo dei Gruppi Giovanili era quello di “influenzare tutta la politica del Partito”, che era logico pensare che “noi lo vorremmo come lo abbiamo sognato in questi anni di dolorose rinunce alle nostre aspirazioni”.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8" name="Google Shape;158;p4"/>
          <p:cNvSpPr/>
          <p:nvPr/>
        </p:nvSpPr>
        <p:spPr>
          <a:xfrm flipH="1">
            <a:off x="9755983" y="6115501"/>
            <a:ext cx="1494513" cy="742499"/>
          </a:xfrm>
          <a:prstGeom prst="triangle">
            <a:avLst>
              <a:gd name="adj" fmla="val 50000"/>
            </a:avLst>
          </a:prstGeom>
          <a:solidFill>
            <a:srgbClr val="FFC000">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4"/>
          <p:cNvSpPr/>
          <p:nvPr/>
        </p:nvSpPr>
        <p:spPr>
          <a:xfrm flipH="1">
            <a:off x="9206738" y="6477980"/>
            <a:ext cx="814903" cy="404857"/>
          </a:xfrm>
          <a:prstGeom prst="triangle">
            <a:avLst>
              <a:gd name="adj" fmla="val 50000"/>
            </a:avLst>
          </a:prstGeom>
          <a:solidFill>
            <a:srgbClr val="FFC000">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4"/>
          <p:cNvSpPr txBox="1"/>
          <p:nvPr/>
        </p:nvSpPr>
        <p:spPr>
          <a:xfrm>
            <a:off x="1125331" y="1695969"/>
            <a:ext cx="9941338" cy="40933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it-IT" sz="2000" dirty="0">
                <a:solidFill>
                  <a:schemeClr val="dk1"/>
                </a:solidFill>
                <a:latin typeface="+mn-lt"/>
                <a:ea typeface="Calibri"/>
                <a:cs typeface="Calibri"/>
                <a:sym typeface="Calibri"/>
              </a:rPr>
              <a:t>Come racconta Adriana Guerini per le elezioni del 1952 alcuni “brillanti giovani DC del nord” vennero inviati a far campagna elettorale nel Sud Italia: </a:t>
            </a:r>
            <a:endParaRPr sz="2000" dirty="0">
              <a:solidFill>
                <a:schemeClr val="dk1"/>
              </a:solidFill>
              <a:latin typeface="+mn-lt"/>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2000" dirty="0">
              <a:solidFill>
                <a:schemeClr val="dk1"/>
              </a:solidFill>
              <a:latin typeface="+mn-lt"/>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it-IT" sz="2000" dirty="0">
                <a:solidFill>
                  <a:schemeClr val="dk1"/>
                </a:solidFill>
                <a:latin typeface="+mn-lt"/>
                <a:ea typeface="Calibri"/>
                <a:cs typeface="Calibri"/>
                <a:sym typeface="Calibri"/>
              </a:rPr>
              <a:t>“Luigi era fra loro in Campania, nella provincia di Salerno. Mi scriveva lettere parlandomi di questa nuova esperienza umana e politica. Le conservo ancora. Le persone gli regalavano fiori, penne, biro (!). Fece fare una penosa figura al segretario provinciale (tale Pecora) che, venuto a osservare, fu invitato da Luigi sul palco e impacciatissimo seppe solo dire “viva Trieste italiana”.</a:t>
            </a:r>
            <a:endParaRPr sz="2000" dirty="0">
              <a:solidFill>
                <a:schemeClr val="dk1"/>
              </a:solidFill>
              <a:latin typeface="+mn-lt"/>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2000" dirty="0">
              <a:solidFill>
                <a:schemeClr val="dk1"/>
              </a:solidFill>
              <a:latin typeface="+mn-lt"/>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it-IT" sz="2000" dirty="0">
                <a:solidFill>
                  <a:schemeClr val="dk1"/>
                </a:solidFill>
                <a:latin typeface="+mn-lt"/>
                <a:ea typeface="Calibri"/>
                <a:cs typeface="Calibri"/>
                <a:sym typeface="Calibri"/>
              </a:rPr>
              <a:t>Ma Granelli non fu il solo a partecipare a questo primo battesimo politico elettorale. Con lui c’erano anche Carlo Leidi e Titta Bernini, per i quali l’esperienza delle amministrative nel sud Italia fu importantissima per la propria formazione e la scoperta di quel mondo così diverso dalla realtà orobica.</a:t>
            </a:r>
            <a:endParaRPr sz="1800" b="0" i="0" u="none" strike="noStrike" cap="none" dirty="0">
              <a:solidFill>
                <a:srgbClr val="000000"/>
              </a:solidFill>
              <a:latin typeface="+mn-lt"/>
              <a:ea typeface="Arial"/>
              <a:cs typeface="Arial"/>
              <a:sym typeface="Arial"/>
            </a:endParaRPr>
          </a:p>
        </p:txBody>
      </p:sp>
      <p:sp>
        <p:nvSpPr>
          <p:cNvPr id="161" name="Google Shape;161;p4"/>
          <p:cNvSpPr txBox="1"/>
          <p:nvPr/>
        </p:nvSpPr>
        <p:spPr>
          <a:xfrm>
            <a:off x="3382186" y="571006"/>
            <a:ext cx="5427627"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it-IT" sz="3000" b="1" dirty="0">
                <a:solidFill>
                  <a:schemeClr val="dk1"/>
                </a:solidFill>
                <a:latin typeface="+mj-lt"/>
                <a:ea typeface="Calibri"/>
                <a:cs typeface="Calibri"/>
                <a:sym typeface="Calibri"/>
              </a:rPr>
              <a:t>1952. Un anno di transizione</a:t>
            </a:r>
            <a:endParaRPr sz="2600" b="1" i="0" u="none" strike="noStrike" cap="none" dirty="0">
              <a:solidFill>
                <a:srgbClr val="000000"/>
              </a:solidFill>
              <a:latin typeface="+mj-lt"/>
            </a:endParaRPr>
          </a:p>
        </p:txBody>
      </p:sp>
      <p:sp>
        <p:nvSpPr>
          <p:cNvPr id="2" name="Google Shape;158;p4">
            <a:extLst>
              <a:ext uri="{FF2B5EF4-FFF2-40B4-BE49-F238E27FC236}">
                <a16:creationId xmlns:a16="http://schemas.microsoft.com/office/drawing/2014/main" id="{85AA5499-DD0D-567D-9872-FBE50043BEE8}"/>
              </a:ext>
            </a:extLst>
          </p:cNvPr>
          <p:cNvSpPr/>
          <p:nvPr/>
        </p:nvSpPr>
        <p:spPr>
          <a:xfrm rot="10800000" flipH="1">
            <a:off x="616412" y="8060"/>
            <a:ext cx="1494513" cy="742499"/>
          </a:xfrm>
          <a:prstGeom prst="triangle">
            <a:avLst>
              <a:gd name="adj" fmla="val 50000"/>
            </a:avLst>
          </a:prstGeom>
          <a:solidFill>
            <a:srgbClr val="FFC000">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 name="Google Shape;159;p4">
            <a:extLst>
              <a:ext uri="{FF2B5EF4-FFF2-40B4-BE49-F238E27FC236}">
                <a16:creationId xmlns:a16="http://schemas.microsoft.com/office/drawing/2014/main" id="{B40AFC96-330E-1052-EDE9-C04BC567E678}"/>
              </a:ext>
            </a:extLst>
          </p:cNvPr>
          <p:cNvSpPr/>
          <p:nvPr/>
        </p:nvSpPr>
        <p:spPr>
          <a:xfrm rot="10800000" flipH="1">
            <a:off x="1703473" y="8059"/>
            <a:ext cx="814903" cy="404857"/>
          </a:xfrm>
          <a:prstGeom prst="triangle">
            <a:avLst>
              <a:gd name="adj" fmla="val 50000"/>
            </a:avLst>
          </a:prstGeom>
          <a:solidFill>
            <a:srgbClr val="FFC000">
              <a:alpha val="2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1386</TotalTime>
  <Words>3618</Words>
  <Application>Microsoft Office PowerPoint</Application>
  <PresentationFormat>Widescreen</PresentationFormat>
  <Paragraphs>134</Paragraphs>
  <Slides>37</Slides>
  <Notes>34</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37</vt:i4>
      </vt:variant>
    </vt:vector>
  </HeadingPairs>
  <TitlesOfParts>
    <vt:vector size="40" baseType="lpstr">
      <vt:lpstr>Arial</vt:lpstr>
      <vt:lpstr>Calibri</vt:lpstr>
      <vt:lpstr>Tema di Office</vt:lpstr>
      <vt:lpstr>Per un nuovo slancio ideale  L’attualità degli anni bergamaschi di Luigi Granelli</vt:lpstr>
      <vt:lpstr>Una storia loverese</vt:lpstr>
      <vt:lpstr>Il valore dell’amicizia - Il Gruppo di Bergamo della Base</vt:lpstr>
      <vt:lpstr>Presentazione standard di PowerPoint</vt:lpstr>
      <vt:lpstr>Presentazione standard di PowerPoint</vt:lpstr>
      <vt:lpstr>Presentazione standard di PowerPoint</vt:lpstr>
      <vt:lpstr>Presentazione standard di PowerPoint</vt:lpstr>
      <vt:lpstr>Da giovane ai giovani - Lo slancio ideale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congresso provinciale dello strappo interno  </vt:lpstr>
      <vt:lpstr>I punti della mozione n.2, presentata da Granelli</vt:lpstr>
      <vt:lpstr>Presentazione standard di PowerPoint</vt:lpstr>
      <vt:lpstr>Presentazione standard di PowerPoint</vt:lpstr>
      <vt:lpstr>Presentazione standard di PowerPoint</vt:lpstr>
      <vt:lpstr>Presentazione standard di PowerPoint</vt:lpstr>
      <vt:lpstr>Perché è attuale la storia del giovane Luigi Granelli?  Il dibattito valoriale tra “generazioni” tramite la Storia</vt:lpstr>
      <vt:lpstr>Perché è attuale la storia del giovane Luigi Granelli?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Dario Acquaroli</dc:creator>
  <cp:lastModifiedBy>Dario Acquaroli</cp:lastModifiedBy>
  <cp:revision>19</cp:revision>
  <dcterms:created xsi:type="dcterms:W3CDTF">2021-11-10T08:50:12Z</dcterms:created>
  <dcterms:modified xsi:type="dcterms:W3CDTF">2025-03-27T10:37:37Z</dcterms:modified>
</cp:coreProperties>
</file>