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5" r:id="rId2"/>
    <p:sldId id="303" r:id="rId3"/>
    <p:sldId id="316" r:id="rId4"/>
    <p:sldId id="315" r:id="rId5"/>
    <p:sldId id="313" r:id="rId6"/>
    <p:sldId id="314" r:id="rId7"/>
    <p:sldId id="317" r:id="rId8"/>
    <p:sldId id="319" r:id="rId9"/>
    <p:sldId id="318" r:id="rId10"/>
    <p:sldId id="32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4" autoAdjust="0"/>
    <p:restoredTop sz="94660"/>
  </p:normalViewPr>
  <p:slideViewPr>
    <p:cSldViewPr snapToGrid="0">
      <p:cViewPr varScale="1">
        <p:scale>
          <a:sx n="62" d="100"/>
          <a:sy n="62" d="100"/>
        </p:scale>
        <p:origin x="464"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80B2228-A82F-4496-8513-A0806A6D560C}" type="datetimeFigureOut">
              <a:rPr lang="it-IT" smtClean="0"/>
              <a:t>20/07/2019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38D621B-47C6-40B2-A305-DD7F290FFB9B}" type="slidenum">
              <a:rPr lang="it-IT" smtClean="0"/>
              <a:t>‹N›</a:t>
            </a:fld>
            <a:endParaRPr lang="it-IT"/>
          </a:p>
        </p:txBody>
      </p:sp>
    </p:spTree>
    <p:extLst>
      <p:ext uri="{BB962C8B-B14F-4D97-AF65-F5344CB8AC3E}">
        <p14:creationId xmlns:p14="http://schemas.microsoft.com/office/powerpoint/2010/main" val="178908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80B2228-A82F-4496-8513-A0806A6D560C}" type="datetimeFigureOut">
              <a:rPr lang="it-IT" smtClean="0"/>
              <a:t>20/07/2019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38D621B-47C6-40B2-A305-DD7F290FFB9B}" type="slidenum">
              <a:rPr lang="it-IT" smtClean="0"/>
              <a:t>‹N›</a:t>
            </a:fld>
            <a:endParaRPr lang="it-IT"/>
          </a:p>
        </p:txBody>
      </p:sp>
    </p:spTree>
    <p:extLst>
      <p:ext uri="{BB962C8B-B14F-4D97-AF65-F5344CB8AC3E}">
        <p14:creationId xmlns:p14="http://schemas.microsoft.com/office/powerpoint/2010/main" val="2360769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80B2228-A82F-4496-8513-A0806A6D560C}" type="datetimeFigureOut">
              <a:rPr lang="it-IT" smtClean="0"/>
              <a:t>20/07/2019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38D621B-47C6-40B2-A305-DD7F290FFB9B}" type="slidenum">
              <a:rPr lang="it-IT" smtClean="0"/>
              <a:t>‹N›</a:t>
            </a:fld>
            <a:endParaRPr lang="it-IT"/>
          </a:p>
        </p:txBody>
      </p:sp>
    </p:spTree>
    <p:extLst>
      <p:ext uri="{BB962C8B-B14F-4D97-AF65-F5344CB8AC3E}">
        <p14:creationId xmlns:p14="http://schemas.microsoft.com/office/powerpoint/2010/main" val="151234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80B2228-A82F-4496-8513-A0806A6D560C}" type="datetimeFigureOut">
              <a:rPr lang="it-IT" smtClean="0"/>
              <a:t>20/07/2019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38D621B-47C6-40B2-A305-DD7F290FFB9B}" type="slidenum">
              <a:rPr lang="it-IT" smtClean="0"/>
              <a:t>‹N›</a:t>
            </a:fld>
            <a:endParaRPr lang="it-IT"/>
          </a:p>
        </p:txBody>
      </p:sp>
    </p:spTree>
    <p:extLst>
      <p:ext uri="{BB962C8B-B14F-4D97-AF65-F5344CB8AC3E}">
        <p14:creationId xmlns:p14="http://schemas.microsoft.com/office/powerpoint/2010/main" val="2140952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80B2228-A82F-4496-8513-A0806A6D560C}" type="datetimeFigureOut">
              <a:rPr lang="it-IT" smtClean="0"/>
              <a:t>20/07/2019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38D621B-47C6-40B2-A305-DD7F290FFB9B}" type="slidenum">
              <a:rPr lang="it-IT" smtClean="0"/>
              <a:t>‹N›</a:t>
            </a:fld>
            <a:endParaRPr lang="it-IT"/>
          </a:p>
        </p:txBody>
      </p:sp>
    </p:spTree>
    <p:extLst>
      <p:ext uri="{BB962C8B-B14F-4D97-AF65-F5344CB8AC3E}">
        <p14:creationId xmlns:p14="http://schemas.microsoft.com/office/powerpoint/2010/main" val="2940783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80B2228-A82F-4496-8513-A0806A6D560C}" type="datetimeFigureOut">
              <a:rPr lang="it-IT" smtClean="0"/>
              <a:t>20/07/2019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38D621B-47C6-40B2-A305-DD7F290FFB9B}" type="slidenum">
              <a:rPr lang="it-IT" smtClean="0"/>
              <a:t>‹N›</a:t>
            </a:fld>
            <a:endParaRPr lang="it-IT"/>
          </a:p>
        </p:txBody>
      </p:sp>
    </p:spTree>
    <p:extLst>
      <p:ext uri="{BB962C8B-B14F-4D97-AF65-F5344CB8AC3E}">
        <p14:creationId xmlns:p14="http://schemas.microsoft.com/office/powerpoint/2010/main" val="2290042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80B2228-A82F-4496-8513-A0806A6D560C}" type="datetimeFigureOut">
              <a:rPr lang="it-IT" smtClean="0"/>
              <a:t>20/07/2019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38D621B-47C6-40B2-A305-DD7F290FFB9B}" type="slidenum">
              <a:rPr lang="it-IT" smtClean="0"/>
              <a:t>‹N›</a:t>
            </a:fld>
            <a:endParaRPr lang="it-IT"/>
          </a:p>
        </p:txBody>
      </p:sp>
    </p:spTree>
    <p:extLst>
      <p:ext uri="{BB962C8B-B14F-4D97-AF65-F5344CB8AC3E}">
        <p14:creationId xmlns:p14="http://schemas.microsoft.com/office/powerpoint/2010/main" val="3358776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A80B2228-A82F-4496-8513-A0806A6D560C}" type="datetimeFigureOut">
              <a:rPr lang="it-IT" smtClean="0"/>
              <a:t>20/07/2019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38D621B-47C6-40B2-A305-DD7F290FFB9B}" type="slidenum">
              <a:rPr lang="it-IT" smtClean="0"/>
              <a:t>‹N›</a:t>
            </a:fld>
            <a:endParaRPr lang="it-IT"/>
          </a:p>
        </p:txBody>
      </p:sp>
    </p:spTree>
    <p:extLst>
      <p:ext uri="{BB962C8B-B14F-4D97-AF65-F5344CB8AC3E}">
        <p14:creationId xmlns:p14="http://schemas.microsoft.com/office/powerpoint/2010/main" val="1562966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B2228-A82F-4496-8513-A0806A6D560C}" type="datetimeFigureOut">
              <a:rPr lang="it-IT" smtClean="0"/>
              <a:t>20/07/2019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38D621B-47C6-40B2-A305-DD7F290FFB9B}" type="slidenum">
              <a:rPr lang="it-IT" smtClean="0"/>
              <a:t>‹N›</a:t>
            </a:fld>
            <a:endParaRPr lang="it-IT"/>
          </a:p>
        </p:txBody>
      </p:sp>
    </p:spTree>
    <p:extLst>
      <p:ext uri="{BB962C8B-B14F-4D97-AF65-F5344CB8AC3E}">
        <p14:creationId xmlns:p14="http://schemas.microsoft.com/office/powerpoint/2010/main" val="10634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80B2228-A82F-4496-8513-A0806A6D560C}" type="datetimeFigureOut">
              <a:rPr lang="it-IT" smtClean="0"/>
              <a:t>20/07/2019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38D621B-47C6-40B2-A305-DD7F290FFB9B}" type="slidenum">
              <a:rPr lang="it-IT" smtClean="0"/>
              <a:t>‹N›</a:t>
            </a:fld>
            <a:endParaRPr lang="it-IT"/>
          </a:p>
        </p:txBody>
      </p:sp>
    </p:spTree>
    <p:extLst>
      <p:ext uri="{BB962C8B-B14F-4D97-AF65-F5344CB8AC3E}">
        <p14:creationId xmlns:p14="http://schemas.microsoft.com/office/powerpoint/2010/main" val="217381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80B2228-A82F-4496-8513-A0806A6D560C}" type="datetimeFigureOut">
              <a:rPr lang="it-IT" smtClean="0"/>
              <a:t>20/07/2019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38D621B-47C6-40B2-A305-DD7F290FFB9B}" type="slidenum">
              <a:rPr lang="it-IT" smtClean="0"/>
              <a:t>‹N›</a:t>
            </a:fld>
            <a:endParaRPr lang="it-IT"/>
          </a:p>
        </p:txBody>
      </p:sp>
    </p:spTree>
    <p:extLst>
      <p:ext uri="{BB962C8B-B14F-4D97-AF65-F5344CB8AC3E}">
        <p14:creationId xmlns:p14="http://schemas.microsoft.com/office/powerpoint/2010/main" val="90709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B2228-A82F-4496-8513-A0806A6D560C}" type="datetimeFigureOut">
              <a:rPr lang="it-IT" smtClean="0"/>
              <a:t>20/07/2019</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D621B-47C6-40B2-A305-DD7F290FFB9B}" type="slidenum">
              <a:rPr lang="it-IT" smtClean="0"/>
              <a:t>‹N›</a:t>
            </a:fld>
            <a:endParaRPr lang="it-IT"/>
          </a:p>
        </p:txBody>
      </p:sp>
    </p:spTree>
    <p:extLst>
      <p:ext uri="{BB962C8B-B14F-4D97-AF65-F5344CB8AC3E}">
        <p14:creationId xmlns:p14="http://schemas.microsoft.com/office/powerpoint/2010/main" val="1035977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B4418D6-32DF-4091-BB7E-8F2E919007AC}"/>
              </a:ext>
            </a:extLst>
          </p:cNvPr>
          <p:cNvPicPr>
            <a:picLocks noChangeAspect="1"/>
          </p:cNvPicPr>
          <p:nvPr/>
        </p:nvPicPr>
        <p:blipFill>
          <a:blip r:embed="rId2"/>
          <a:stretch>
            <a:fillRect/>
          </a:stretch>
        </p:blipFill>
        <p:spPr>
          <a:xfrm>
            <a:off x="1151530" y="0"/>
            <a:ext cx="6840940" cy="6858000"/>
          </a:xfrm>
          <a:prstGeom prst="rect">
            <a:avLst/>
          </a:prstGeom>
        </p:spPr>
      </p:pic>
    </p:spTree>
    <p:extLst>
      <p:ext uri="{BB962C8B-B14F-4D97-AF65-F5344CB8AC3E}">
        <p14:creationId xmlns:p14="http://schemas.microsoft.com/office/powerpoint/2010/main" val="2989359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BE045A04-20EF-4E07-89A7-D4D4EE42F84B}"/>
              </a:ext>
            </a:extLst>
          </p:cNvPr>
          <p:cNvSpPr/>
          <p:nvPr/>
        </p:nvSpPr>
        <p:spPr>
          <a:xfrm>
            <a:off x="61646" y="3857868"/>
            <a:ext cx="9061807" cy="2862322"/>
          </a:xfrm>
          <a:prstGeom prst="rect">
            <a:avLst/>
          </a:prstGeom>
        </p:spPr>
        <p:txBody>
          <a:bodyPr wrap="square">
            <a:spAutoFit/>
          </a:bodyPr>
          <a:lstStyle/>
          <a:p>
            <a:r>
              <a:rPr lang="it-IT" dirty="0"/>
              <a:t>Grande emozione quando il prof. </a:t>
            </a:r>
            <a:r>
              <a:rPr lang="it-IT" b="1" dirty="0">
                <a:solidFill>
                  <a:srgbClr val="FF0000"/>
                </a:solidFill>
              </a:rPr>
              <a:t>Maurizio Di Giacinto </a:t>
            </a:r>
            <a:r>
              <a:rPr lang="it-IT" dirty="0"/>
              <a:t>ha mostrato la cartella con i disegni fatti a mano dal prof. Buongiorno del lanciatore Vega (inizialmente ribattezzato San Gennaro). Un modo per introdurre le testimonianze sulla collaborazione tra agenzie, industria e università alla base del successo del Programma Vega. Con il suo ruolo preminente nella realizzazione del vettore VEGA per conto dell’Agenzia Spaziale Europea, l’Italia è entra di diritto nel ristretto novero dei Paesi con dimostrata capacità sistemistica di lancio.</a:t>
            </a:r>
          </a:p>
          <a:p>
            <a:r>
              <a:rPr lang="it-IT" b="1" dirty="0">
                <a:solidFill>
                  <a:srgbClr val="FF0000"/>
                </a:solidFill>
              </a:rPr>
              <a:t>VEGA</a:t>
            </a:r>
            <a:r>
              <a:rPr lang="it-IT" dirty="0"/>
              <a:t>, 30 metri di altezza per 137 tonnellate di peso. è un lanciatore per satelliti di piccole dimensioni, fino a 1.500 Kg, che completa la famiglia di lanciatori europei, composta da Ariane 5 e </a:t>
            </a:r>
            <a:r>
              <a:rPr lang="it-IT" dirty="0" err="1"/>
              <a:t>Soyuz</a:t>
            </a:r>
            <a:r>
              <a:rPr lang="it-IT" dirty="0"/>
              <a:t>. Il contributo dell’Italia, principale “azionista” del programma sviluppato dall’Agenzia Spaziale Europea, pesa per 2/3 del totale.</a:t>
            </a:r>
          </a:p>
        </p:txBody>
      </p:sp>
      <p:pic>
        <p:nvPicPr>
          <p:cNvPr id="1026" name="Picture 2" descr="Risultati immagini per &quot;maurizio di giacinto&quot; buongiorno">
            <a:extLst>
              <a:ext uri="{FF2B5EF4-FFF2-40B4-BE49-F238E27FC236}">
                <a16:creationId xmlns:a16="http://schemas.microsoft.com/office/drawing/2014/main" id="{469ED9F8-9FAF-4B68-8CFB-CF326A9F2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552" y="387207"/>
            <a:ext cx="28194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disegni lanciatori vega">
            <a:extLst>
              <a:ext uri="{FF2B5EF4-FFF2-40B4-BE49-F238E27FC236}">
                <a16:creationId xmlns:a16="http://schemas.microsoft.com/office/drawing/2014/main" id="{9BF9BBCE-C30C-4CFD-BB08-EC2203E60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399" y="262312"/>
            <a:ext cx="4596805" cy="316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649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DDD3B0C-3832-4BB7-8408-601FE7B45EB2}"/>
              </a:ext>
            </a:extLst>
          </p:cNvPr>
          <p:cNvSpPr/>
          <p:nvPr/>
        </p:nvSpPr>
        <p:spPr>
          <a:xfrm>
            <a:off x="179797" y="155757"/>
            <a:ext cx="8784405" cy="6986528"/>
          </a:xfrm>
          <a:prstGeom prst="rect">
            <a:avLst/>
          </a:prstGeom>
        </p:spPr>
        <p:txBody>
          <a:bodyPr wrap="square">
            <a:spAutoFit/>
          </a:bodyPr>
          <a:lstStyle/>
          <a:p>
            <a:r>
              <a:rPr lang="it-IT" sz="1600" dirty="0"/>
              <a:t>Tra le istituzioni promosse dal ministro per il coordinamento della ricerca Luigi Granelli nel corso dei suoi oltre tre anni al Governo in tale veste, la più innovativa nella sua forma organizzativa fu sicuramente l’Agenzia Spaziale Italiana (ASI). La fondazione dell’Agenzia fu l’inveramento di un autentico processo d’imprenditorialità istituzionale. Il primo nodo da sciogliere era il persistente dualismo tra CNR e governo nella definizione dei programmi di ricerca. Alle sovrapposizioni derivanti dal conflitto tra i </a:t>
            </a:r>
            <a:r>
              <a:rPr lang="it-IT" sz="1600" i="1" dirty="0"/>
              <a:t>progetti finalizzati </a:t>
            </a:r>
            <a:r>
              <a:rPr lang="it-IT" sz="1600" dirty="0"/>
              <a:t>e i programmi che facevano riferimento alla legge 46/82, anche la ricerca spaziale fu competenza del CNR sin dalla creazione nel 1959 del CRS (Comitato di Ricerche Spaziali), per iniziativa del fisico Edoardo </a:t>
            </a:r>
            <a:r>
              <a:rPr lang="it-IT" sz="1600" dirty="0" err="1"/>
              <a:t>Amaldi</a:t>
            </a:r>
            <a:r>
              <a:rPr lang="it-IT" sz="1600" dirty="0"/>
              <a:t>. Per la gestione della ricerca spaziale tuttavia, il CNR non aveva una dotazione finanziaria dedicata; ogni iniziativa nel settore era sovvenzionata per via legislativa con l’approvazione di apposite leggi, che in definitiva altro non erano che approvazioni di spesa. Solo nel 1979 fu assegnata al CNR …</a:t>
            </a:r>
          </a:p>
          <a:p>
            <a:endParaRPr lang="it-IT" sz="1600" dirty="0"/>
          </a:p>
          <a:p>
            <a:r>
              <a:rPr lang="it-IT" sz="1600" dirty="0"/>
              <a:t>Il Piano Spaziale Nazionale (PSN), secondo il suo primo curatore, l’ingegner Luciano Guerriero, nacque proprio per l’insoddisfazione del CIPE per il basso ritorno industriale del contributo italiano all’ESA. Fu il lancio del satellite Sirio nel 1977 a dare definitivo impulso al PSN, varato nel 1979 ed entrato per la prima volta in vigore nel 1980; a esso avrebbe dovuto seguire dopo pochi mesi la creazione di un ente dedicato alla sua gestione, che si concretizzò però solo nel 1988. L’entità del Piano Spaziale ammontava a 200 miliardi di lire (€ 103 mln.) nel periodo 1979-1983, e 352 miliardi (€ 181 mln.) per il periodo dal 1982 al 1986.</a:t>
            </a:r>
          </a:p>
          <a:p>
            <a:r>
              <a:rPr lang="it-IT" sz="1600" dirty="0"/>
              <a:t>Il progetto per la creazione di un ente dedicato al settore spaziale fu ripreso dal ministro Granelli nel 1985. Sulla scia delle altre iniziative prese dal ministro in diversi settori della scienza, anche l’Agenzia per lo spazio avrebbe dovuto funzionare come un ente indipendente dal CNR e avere un assetto amministrativo innovativo.</a:t>
            </a:r>
          </a:p>
          <a:p>
            <a:r>
              <a:rPr lang="it-IT" sz="1600" dirty="0"/>
              <a:t>…</a:t>
            </a:r>
          </a:p>
          <a:p>
            <a:endParaRPr lang="it-IT" sz="1600" dirty="0"/>
          </a:p>
          <a:p>
            <a:r>
              <a:rPr lang="it-IT" sz="1600" dirty="0"/>
              <a:t>Estratto dal libro di Matteo Landoni, </a:t>
            </a:r>
            <a:r>
              <a:rPr lang="it-IT" sz="1600" i="1" dirty="0"/>
              <a:t>L’Agenzia Spaziale Italiana tra stato innovatore e dimensione europea, </a:t>
            </a:r>
            <a:r>
              <a:rPr lang="it-IT" sz="1600" dirty="0"/>
              <a:t>2017, Il Mulino</a:t>
            </a:r>
          </a:p>
        </p:txBody>
      </p:sp>
    </p:spTree>
    <p:extLst>
      <p:ext uri="{BB962C8B-B14F-4D97-AF65-F5344CB8AC3E}">
        <p14:creationId xmlns:p14="http://schemas.microsoft.com/office/powerpoint/2010/main" val="197900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60A245F-1371-44F3-97C9-64DCD16EE3B8}"/>
              </a:ext>
            </a:extLst>
          </p:cNvPr>
          <p:cNvPicPr>
            <a:picLocks noChangeAspect="1"/>
          </p:cNvPicPr>
          <p:nvPr/>
        </p:nvPicPr>
        <p:blipFill>
          <a:blip r:embed="rId2"/>
          <a:stretch>
            <a:fillRect/>
          </a:stretch>
        </p:blipFill>
        <p:spPr>
          <a:xfrm>
            <a:off x="1303030" y="657889"/>
            <a:ext cx="6772458" cy="5175651"/>
          </a:xfrm>
          <a:prstGeom prst="rect">
            <a:avLst/>
          </a:prstGeom>
        </p:spPr>
      </p:pic>
    </p:spTree>
    <p:extLst>
      <p:ext uri="{BB962C8B-B14F-4D97-AF65-F5344CB8AC3E}">
        <p14:creationId xmlns:p14="http://schemas.microsoft.com/office/powerpoint/2010/main" val="530479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56B3783F-CEBC-4F69-94BE-29628C850F0A}"/>
              </a:ext>
            </a:extLst>
          </p:cNvPr>
          <p:cNvSpPr/>
          <p:nvPr/>
        </p:nvSpPr>
        <p:spPr>
          <a:xfrm>
            <a:off x="562510" y="5433133"/>
            <a:ext cx="8018980" cy="646331"/>
          </a:xfrm>
          <a:prstGeom prst="rect">
            <a:avLst/>
          </a:prstGeom>
        </p:spPr>
        <p:txBody>
          <a:bodyPr wrap="square">
            <a:spAutoFit/>
          </a:bodyPr>
          <a:lstStyle/>
          <a:p>
            <a:r>
              <a:rPr lang="it-IT" dirty="0"/>
              <a:t>Granelli Mentre stringe scherzosamente la mano ad una tuta di astronauta americano alla Microtecnica di Torino</a:t>
            </a:r>
          </a:p>
        </p:txBody>
      </p:sp>
      <p:pic>
        <p:nvPicPr>
          <p:cNvPr id="4" name="Immagine 3">
            <a:extLst>
              <a:ext uri="{FF2B5EF4-FFF2-40B4-BE49-F238E27FC236}">
                <a16:creationId xmlns:a16="http://schemas.microsoft.com/office/drawing/2014/main" id="{D2D403FA-B26C-4F69-A3E2-725796B19CBC}"/>
              </a:ext>
            </a:extLst>
          </p:cNvPr>
          <p:cNvPicPr>
            <a:picLocks noChangeAspect="1"/>
          </p:cNvPicPr>
          <p:nvPr/>
        </p:nvPicPr>
        <p:blipFill>
          <a:blip r:embed="rId2"/>
          <a:stretch>
            <a:fillRect/>
          </a:stretch>
        </p:blipFill>
        <p:spPr>
          <a:xfrm>
            <a:off x="2833329" y="0"/>
            <a:ext cx="4296936" cy="5264246"/>
          </a:xfrm>
          <a:prstGeom prst="rect">
            <a:avLst/>
          </a:prstGeom>
        </p:spPr>
      </p:pic>
    </p:spTree>
    <p:extLst>
      <p:ext uri="{BB962C8B-B14F-4D97-AF65-F5344CB8AC3E}">
        <p14:creationId xmlns:p14="http://schemas.microsoft.com/office/powerpoint/2010/main" val="4148082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94EE29B-ED16-4808-8EAF-CF8E0143EEC0}"/>
              </a:ext>
            </a:extLst>
          </p:cNvPr>
          <p:cNvPicPr>
            <a:picLocks noChangeAspect="1"/>
          </p:cNvPicPr>
          <p:nvPr/>
        </p:nvPicPr>
        <p:blipFill>
          <a:blip r:embed="rId2"/>
          <a:stretch>
            <a:fillRect/>
          </a:stretch>
        </p:blipFill>
        <p:spPr>
          <a:xfrm>
            <a:off x="1228858" y="123786"/>
            <a:ext cx="6520908" cy="4818083"/>
          </a:xfrm>
          <a:prstGeom prst="rect">
            <a:avLst/>
          </a:prstGeom>
        </p:spPr>
      </p:pic>
      <p:sp>
        <p:nvSpPr>
          <p:cNvPr id="3" name="Rettangolo 2">
            <a:extLst>
              <a:ext uri="{FF2B5EF4-FFF2-40B4-BE49-F238E27FC236}">
                <a16:creationId xmlns:a16="http://schemas.microsoft.com/office/drawing/2014/main" id="{56B3783F-CEBC-4F69-94BE-29628C850F0A}"/>
              </a:ext>
            </a:extLst>
          </p:cNvPr>
          <p:cNvSpPr/>
          <p:nvPr/>
        </p:nvSpPr>
        <p:spPr>
          <a:xfrm>
            <a:off x="562510" y="5433133"/>
            <a:ext cx="8018980" cy="646331"/>
          </a:xfrm>
          <a:prstGeom prst="rect">
            <a:avLst/>
          </a:prstGeom>
        </p:spPr>
        <p:txBody>
          <a:bodyPr wrap="square">
            <a:spAutoFit/>
          </a:bodyPr>
          <a:lstStyle/>
          <a:p>
            <a:r>
              <a:rPr lang="it-IT" dirty="0"/>
              <a:t>Granelli durante la firma del memorandum di intesa tra CNR e NASA per la realizzazione di programmi di ricerca congiunti</a:t>
            </a:r>
          </a:p>
        </p:txBody>
      </p:sp>
    </p:spTree>
    <p:extLst>
      <p:ext uri="{BB962C8B-B14F-4D97-AF65-F5344CB8AC3E}">
        <p14:creationId xmlns:p14="http://schemas.microsoft.com/office/powerpoint/2010/main" val="1922383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56B3783F-CEBC-4F69-94BE-29628C850F0A}"/>
              </a:ext>
            </a:extLst>
          </p:cNvPr>
          <p:cNvSpPr/>
          <p:nvPr/>
        </p:nvSpPr>
        <p:spPr>
          <a:xfrm>
            <a:off x="10274" y="5433133"/>
            <a:ext cx="9144000" cy="1200329"/>
          </a:xfrm>
          <a:prstGeom prst="rect">
            <a:avLst/>
          </a:prstGeom>
        </p:spPr>
        <p:txBody>
          <a:bodyPr wrap="square">
            <a:spAutoFit/>
          </a:bodyPr>
          <a:lstStyle/>
          <a:p>
            <a:r>
              <a:rPr lang="it-IT" dirty="0"/>
              <a:t>Granelli con la moglie Adriana e con il </a:t>
            </a:r>
            <a:r>
              <a:rPr lang="it-IT" b="1" dirty="0">
                <a:solidFill>
                  <a:srgbClr val="FF0000"/>
                </a:solidFill>
              </a:rPr>
              <a:t>Comandante Broglio </a:t>
            </a:r>
            <a:r>
              <a:rPr lang="it-IT" dirty="0"/>
              <a:t>visita in </a:t>
            </a:r>
            <a:r>
              <a:rPr lang="it-IT" dirty="0" err="1"/>
              <a:t>Kenia</a:t>
            </a:r>
            <a:r>
              <a:rPr lang="it-IT" dirty="0"/>
              <a:t> la base missilistica italiana San Marco.</a:t>
            </a:r>
          </a:p>
          <a:p>
            <a:endParaRPr lang="it-IT" dirty="0"/>
          </a:p>
          <a:p>
            <a:r>
              <a:rPr lang="it-IT" b="1" dirty="0"/>
              <a:t>Luigi Broglio</a:t>
            </a:r>
            <a:r>
              <a:rPr lang="it-IT" dirty="0"/>
              <a:t> (1911-2001), ingegnere italiano, è considerato il padre dell'astronautica italiana. </a:t>
            </a:r>
          </a:p>
        </p:txBody>
      </p:sp>
      <p:pic>
        <p:nvPicPr>
          <p:cNvPr id="2" name="Immagine 1">
            <a:extLst>
              <a:ext uri="{FF2B5EF4-FFF2-40B4-BE49-F238E27FC236}">
                <a16:creationId xmlns:a16="http://schemas.microsoft.com/office/drawing/2014/main" id="{EF3BC5B8-F8F4-47C7-A6F9-EDE2D5AC8273}"/>
              </a:ext>
            </a:extLst>
          </p:cNvPr>
          <p:cNvPicPr>
            <a:picLocks noChangeAspect="1"/>
          </p:cNvPicPr>
          <p:nvPr/>
        </p:nvPicPr>
        <p:blipFill>
          <a:blip r:embed="rId2"/>
          <a:stretch>
            <a:fillRect/>
          </a:stretch>
        </p:blipFill>
        <p:spPr>
          <a:xfrm>
            <a:off x="851204" y="0"/>
            <a:ext cx="7229101" cy="4389634"/>
          </a:xfrm>
          <a:prstGeom prst="rect">
            <a:avLst/>
          </a:prstGeom>
        </p:spPr>
      </p:pic>
    </p:spTree>
    <p:extLst>
      <p:ext uri="{BB962C8B-B14F-4D97-AF65-F5344CB8AC3E}">
        <p14:creationId xmlns:p14="http://schemas.microsoft.com/office/powerpoint/2010/main" val="133856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8F5D0B1-1116-4378-ADC0-E1375F364C67}"/>
              </a:ext>
            </a:extLst>
          </p:cNvPr>
          <p:cNvPicPr>
            <a:picLocks noChangeAspect="1"/>
          </p:cNvPicPr>
          <p:nvPr/>
        </p:nvPicPr>
        <p:blipFill>
          <a:blip r:embed="rId2"/>
          <a:stretch>
            <a:fillRect/>
          </a:stretch>
        </p:blipFill>
        <p:spPr>
          <a:xfrm>
            <a:off x="0" y="1406413"/>
            <a:ext cx="9144000" cy="4743817"/>
          </a:xfrm>
          <a:prstGeom prst="rect">
            <a:avLst/>
          </a:prstGeom>
        </p:spPr>
      </p:pic>
      <p:pic>
        <p:nvPicPr>
          <p:cNvPr id="5" name="Immagine 4">
            <a:extLst>
              <a:ext uri="{FF2B5EF4-FFF2-40B4-BE49-F238E27FC236}">
                <a16:creationId xmlns:a16="http://schemas.microsoft.com/office/drawing/2014/main" id="{88EC254D-9775-48FB-BF65-657B84BEB727}"/>
              </a:ext>
            </a:extLst>
          </p:cNvPr>
          <p:cNvPicPr>
            <a:picLocks noChangeAspect="1"/>
          </p:cNvPicPr>
          <p:nvPr/>
        </p:nvPicPr>
        <p:blipFill>
          <a:blip r:embed="rId3"/>
          <a:stretch>
            <a:fillRect/>
          </a:stretch>
        </p:blipFill>
        <p:spPr>
          <a:xfrm>
            <a:off x="6591300" y="0"/>
            <a:ext cx="2552700" cy="1276350"/>
          </a:xfrm>
          <a:prstGeom prst="rect">
            <a:avLst/>
          </a:prstGeom>
        </p:spPr>
      </p:pic>
    </p:spTree>
    <p:extLst>
      <p:ext uri="{BB962C8B-B14F-4D97-AF65-F5344CB8AC3E}">
        <p14:creationId xmlns:p14="http://schemas.microsoft.com/office/powerpoint/2010/main" val="315730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56B3783F-CEBC-4F69-94BE-29628C850F0A}"/>
              </a:ext>
            </a:extLst>
          </p:cNvPr>
          <p:cNvSpPr/>
          <p:nvPr/>
        </p:nvSpPr>
        <p:spPr>
          <a:xfrm>
            <a:off x="0" y="4004051"/>
            <a:ext cx="9144000" cy="2308324"/>
          </a:xfrm>
          <a:prstGeom prst="rect">
            <a:avLst/>
          </a:prstGeom>
        </p:spPr>
        <p:txBody>
          <a:bodyPr wrap="square">
            <a:spAutoFit/>
          </a:bodyPr>
          <a:lstStyle/>
          <a:p>
            <a:r>
              <a:rPr lang="it-IT" sz="1600" b="1" dirty="0"/>
              <a:t>Carlo Buongiorno</a:t>
            </a:r>
            <a:r>
              <a:rPr lang="it-IT" sz="1600" dirty="0"/>
              <a:t> (1930 – 2011), ingegnere italiano, primo direttore generale dell’Agenzia Spaziale Italiana è stato allievo e collaboratore del professor </a:t>
            </a:r>
            <a:r>
              <a:rPr lang="it-IT" sz="1600" b="1" dirty="0">
                <a:solidFill>
                  <a:srgbClr val="FF0000"/>
                </a:solidFill>
              </a:rPr>
              <a:t>Luigi Broglio</a:t>
            </a:r>
            <a:r>
              <a:rPr lang="it-IT" sz="1600" dirty="0"/>
              <a:t>.</a:t>
            </a:r>
          </a:p>
          <a:p>
            <a:r>
              <a:rPr lang="it-IT" sz="1600" dirty="0"/>
              <a:t>Dal 1961 prese parte al Progetto San Marco, un'iniziativa di cooperazione tra Italia e USA che portò alla messa in orbita del primo satellite italiano, il San Marco 1 nel dicembre 1964. Contribuì alla progettazione e alla realizzazione della base di lancio oceanica del Centro Spaziale Luigi Broglio in Kenya. Tra il 1960 e il 1978 fu il coordinatore del progetto stesso. </a:t>
            </a:r>
          </a:p>
          <a:p>
            <a:r>
              <a:rPr lang="it-IT" sz="1600" dirty="0"/>
              <a:t>Collaborò al gruppo scientifico e tecnico che gettò le basi dell'Agenzia Spaziale Europea (allora ESRO, poi ESA), istituita nel 1975, e fino al 1990 ricoprì l'incarico di capo delegazione italiano nel Consiglio dell'ESA  (da Wikipedia)</a:t>
            </a:r>
          </a:p>
        </p:txBody>
      </p:sp>
      <p:pic>
        <p:nvPicPr>
          <p:cNvPr id="1026" name="Picture 2" descr="Risultati immagini per carlo buongiorno">
            <a:extLst>
              <a:ext uri="{FF2B5EF4-FFF2-40B4-BE49-F238E27FC236}">
                <a16:creationId xmlns:a16="http://schemas.microsoft.com/office/drawing/2014/main" id="{270029DA-E777-4BA9-B08D-8AEF4F64B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1094"/>
            <a:ext cx="68580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991CFA9A-1829-45D3-818A-A4CC55CA6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0715" y="361094"/>
            <a:ext cx="2223285" cy="2793072"/>
          </a:xfrm>
          <a:prstGeom prst="rect">
            <a:avLst/>
          </a:prstGeom>
        </p:spPr>
      </p:pic>
    </p:spTree>
    <p:extLst>
      <p:ext uri="{BB962C8B-B14F-4D97-AF65-F5344CB8AC3E}">
        <p14:creationId xmlns:p14="http://schemas.microsoft.com/office/powerpoint/2010/main" val="1403495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CFE2069-43C7-42D0-9155-02CAF5CD1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075" y="1052512"/>
            <a:ext cx="3371850" cy="4752975"/>
          </a:xfrm>
          <a:prstGeom prst="rect">
            <a:avLst/>
          </a:prstGeom>
        </p:spPr>
      </p:pic>
    </p:spTree>
    <p:extLst>
      <p:ext uri="{BB962C8B-B14F-4D97-AF65-F5344CB8AC3E}">
        <p14:creationId xmlns:p14="http://schemas.microsoft.com/office/powerpoint/2010/main" val="1642400163"/>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725</Words>
  <Application>Microsoft Office PowerPoint</Application>
  <PresentationFormat>Presentazione su schermo (4:3)</PresentationFormat>
  <Paragraphs>17</Paragraphs>
  <Slides>10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Andrea</dc:creator>
  <cp:lastModifiedBy>Andrea Granelli</cp:lastModifiedBy>
  <cp:revision>31</cp:revision>
  <dcterms:created xsi:type="dcterms:W3CDTF">2017-06-17T18:32:55Z</dcterms:created>
  <dcterms:modified xsi:type="dcterms:W3CDTF">2019-07-20T10:56:05Z</dcterms:modified>
</cp:coreProperties>
</file>